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57"/>
  </p:notesMasterIdLst>
  <p:sldIdLst>
    <p:sldId id="256" r:id="rId2"/>
    <p:sldId id="288" r:id="rId3"/>
    <p:sldId id="292" r:id="rId4"/>
    <p:sldId id="293" r:id="rId5"/>
    <p:sldId id="294" r:id="rId6"/>
    <p:sldId id="295" r:id="rId7"/>
    <p:sldId id="291" r:id="rId8"/>
    <p:sldId id="287" r:id="rId9"/>
    <p:sldId id="296" r:id="rId10"/>
    <p:sldId id="297" r:id="rId11"/>
    <p:sldId id="298" r:id="rId12"/>
    <p:sldId id="299" r:id="rId13"/>
    <p:sldId id="300" r:id="rId14"/>
    <p:sldId id="301" r:id="rId15"/>
    <p:sldId id="302" r:id="rId16"/>
    <p:sldId id="303" r:id="rId17"/>
    <p:sldId id="305" r:id="rId18"/>
    <p:sldId id="306" r:id="rId19"/>
    <p:sldId id="307" r:id="rId20"/>
    <p:sldId id="308" r:id="rId21"/>
    <p:sldId id="309" r:id="rId22"/>
    <p:sldId id="311" r:id="rId23"/>
    <p:sldId id="312" r:id="rId24"/>
    <p:sldId id="313" r:id="rId25"/>
    <p:sldId id="321" r:id="rId26"/>
    <p:sldId id="315" r:id="rId27"/>
    <p:sldId id="316" r:id="rId28"/>
    <p:sldId id="317" r:id="rId29"/>
    <p:sldId id="318" r:id="rId30"/>
    <p:sldId id="319" r:id="rId31"/>
    <p:sldId id="322" r:id="rId32"/>
    <p:sldId id="320" r:id="rId33"/>
    <p:sldId id="327" r:id="rId34"/>
    <p:sldId id="328" r:id="rId35"/>
    <p:sldId id="331" r:id="rId36"/>
    <p:sldId id="329" r:id="rId37"/>
    <p:sldId id="272" r:id="rId38"/>
    <p:sldId id="330" r:id="rId39"/>
    <p:sldId id="332" r:id="rId40"/>
    <p:sldId id="280" r:id="rId41"/>
    <p:sldId id="334" r:id="rId42"/>
    <p:sldId id="335" r:id="rId43"/>
    <p:sldId id="333" r:id="rId44"/>
    <p:sldId id="275" r:id="rId45"/>
    <p:sldId id="336" r:id="rId46"/>
    <p:sldId id="337" r:id="rId47"/>
    <p:sldId id="338" r:id="rId48"/>
    <p:sldId id="339" r:id="rId49"/>
    <p:sldId id="276" r:id="rId50"/>
    <p:sldId id="340" r:id="rId51"/>
    <p:sldId id="344" r:id="rId52"/>
    <p:sldId id="345" r:id="rId53"/>
    <p:sldId id="346" r:id="rId54"/>
    <p:sldId id="289" r:id="rId55"/>
    <p:sldId id="290"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1" autoAdjust="0"/>
    <p:restoredTop sz="94633"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86F8C7B-00E2-4A32-9BF4-B080A947850F}" type="datetimeFigureOut">
              <a:rPr lang="en-US" smtClean="0"/>
              <a:t>9/18/2013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A906DAD-FC35-4DD2-B915-022108446657}" type="slidenum">
              <a:rPr lang="en-US" smtClean="0"/>
              <a:t>‹#›</a:t>
            </a:fld>
            <a:endParaRPr lang="en-US"/>
          </a:p>
        </p:txBody>
      </p:sp>
    </p:spTree>
    <p:extLst>
      <p:ext uri="{BB962C8B-B14F-4D97-AF65-F5344CB8AC3E}">
        <p14:creationId xmlns:p14="http://schemas.microsoft.com/office/powerpoint/2010/main" val="2588002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41ED80-97EC-40DE-B4CC-301F37BC39B3}" type="datetime1">
              <a:rPr lang="en-US" smtClean="0"/>
              <a:t>9/18/2013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FBB720-E58A-45D5-AE1C-BA0659D9669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CAC1F5-8269-4FDA-8BA6-A4AB7C108766}" type="datetime1">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BB720-E58A-45D5-AE1C-BA0659D966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BFBB720-E58A-45D5-AE1C-BA0659D9669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BFF233-74AF-4C09-B76C-03FE307526B5}" type="datetime1">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28CA0A-6466-4282-9AB2-ABB759D5BE16}" type="datetime1">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BFBB720-E58A-45D5-AE1C-BA0659D9669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81A285B-D08A-4CCF-BABD-F602DB2D3DB2}" type="datetime1">
              <a:rPr lang="en-US" smtClean="0"/>
              <a:t>9/18/2013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FBB720-E58A-45D5-AE1C-BA0659D9669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2BAB454-1808-4B09-92C6-286FF344574B}" type="datetime1">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BB720-E58A-45D5-AE1C-BA0659D9669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165602-AA09-4BD0-AB70-BCF1DEE2FFE2}" type="datetime1">
              <a:rPr lang="en-US" smtClean="0"/>
              <a:t>9/18/2013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FBB720-E58A-45D5-AE1C-BA0659D9669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D998F1-68EE-4D5F-9696-97A3C924E92F}" type="datetime1">
              <a:rPr lang="en-US" smtClean="0"/>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BFBB720-E58A-45D5-AE1C-BA0659D966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4ECE0F1-F4B4-4A62-B684-D0F636B2EA05}" type="datetime1">
              <a:rPr lang="en-US" smtClean="0"/>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FBB720-E58A-45D5-AE1C-BA0659D96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FBB720-E58A-45D5-AE1C-BA0659D9669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87C4CFF-A39E-454D-AB5C-12703428F977}" type="datetime1">
              <a:rPr lang="en-US" smtClean="0"/>
              <a:t>9/18/2013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BFBB720-E58A-45D5-AE1C-BA0659D9669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AFA510A-F925-4FDB-97D1-F34B11029A4D}" type="datetime1">
              <a:rPr lang="en-US" smtClean="0"/>
              <a:t>9/18/2013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833085-08F7-4627-81C7-798B4E5A37B8}" type="datetime1">
              <a:rPr lang="en-US" smtClean="0"/>
              <a:t>9/18/2013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FBB720-E58A-45D5-AE1C-BA0659D9669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QUIRKE@SORINRAND.COM" TargetMode="Externa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JQUIRKE@SORINRAND.CO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John p. </a:t>
            </a:r>
            <a:r>
              <a:rPr lang="en-US" dirty="0" err="1" smtClean="0"/>
              <a:t>quirke</a:t>
            </a:r>
            <a:r>
              <a:rPr lang="en-US" dirty="0" smtClean="0"/>
              <a:t>, </a:t>
            </a:r>
            <a:r>
              <a:rPr lang="en-US" dirty="0" err="1" smtClean="0"/>
              <a:t>esq.</a:t>
            </a:r>
            <a:endParaRPr lang="en-US" dirty="0"/>
          </a:p>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1</a:t>
            </a:fld>
            <a:endParaRPr lang="en-US"/>
          </a:p>
        </p:txBody>
      </p:sp>
      <p:sp>
        <p:nvSpPr>
          <p:cNvPr id="2" name="Title 1"/>
          <p:cNvSpPr>
            <a:spLocks noGrp="1"/>
          </p:cNvSpPr>
          <p:nvPr>
            <p:ph type="ctrTitle"/>
          </p:nvPr>
        </p:nvSpPr>
        <p:spPr/>
        <p:txBody>
          <a:bodyPr>
            <a:normAutofit/>
          </a:bodyPr>
          <a:lstStyle/>
          <a:p>
            <a:pPr algn="ctr"/>
            <a:r>
              <a:rPr lang="en-US" dirty="0" smtClean="0"/>
              <a:t>The 2013 Year in Review</a:t>
            </a:r>
            <a:br>
              <a:rPr lang="en-US" dirty="0" smtClean="0"/>
            </a:br>
            <a:r>
              <a:rPr lang="en-US" dirty="0" smtClean="0"/>
              <a:t>or…</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1272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Demise of DOMA</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10</a:t>
            </a:fld>
            <a:endParaRPr lang="en-US"/>
          </a:p>
        </p:txBody>
      </p:sp>
      <p:sp>
        <p:nvSpPr>
          <p:cNvPr id="4" name="Content Placeholder 3"/>
          <p:cNvSpPr>
            <a:spLocks noGrp="1"/>
          </p:cNvSpPr>
          <p:nvPr>
            <p:ph sz="quarter" idx="1"/>
          </p:nvPr>
        </p:nvSpPr>
        <p:spPr/>
        <p:txBody>
          <a:bodyPr>
            <a:normAutofit/>
          </a:bodyPr>
          <a:lstStyle/>
          <a:p>
            <a:r>
              <a:rPr lang="en-US" dirty="0"/>
              <a:t>For companies that have employees who live in a state where same-sex marriage is </a:t>
            </a:r>
            <a:r>
              <a:rPr lang="en-US" dirty="0" smtClean="0"/>
              <a:t>recognized:</a:t>
            </a:r>
            <a:endParaRPr lang="en-US" dirty="0"/>
          </a:p>
          <a:p>
            <a:pPr lvl="1"/>
            <a:r>
              <a:rPr lang="en-US" dirty="0" smtClean="0"/>
              <a:t>Employees </a:t>
            </a:r>
            <a:r>
              <a:rPr lang="en-US" dirty="0"/>
              <a:t>will no longer have income imputed to them for an employer’s contribution to health benefit coverage for their same-sex spouse (at least for federal income tax purposes);</a:t>
            </a:r>
          </a:p>
          <a:p>
            <a:pPr lvl="1"/>
            <a:r>
              <a:rPr lang="en-US" dirty="0" smtClean="0"/>
              <a:t>Employees </a:t>
            </a:r>
            <a:r>
              <a:rPr lang="en-US" dirty="0"/>
              <a:t>can receive reimbursements from flexible spending accounts, health reimbursement accounts, and health savings accounts for qualified expenses incurred by the same-sex spouse;</a:t>
            </a:r>
          </a:p>
          <a:p>
            <a:pPr lvl="1"/>
            <a:r>
              <a:rPr lang="en-US" dirty="0" smtClean="0"/>
              <a:t>COBRA </a:t>
            </a:r>
            <a:r>
              <a:rPr lang="en-US" dirty="0"/>
              <a:t>continuation coverage will have to be given to same-sex spouses when a triggering event occurs</a:t>
            </a:r>
            <a:r>
              <a:rPr lang="en-US" dirty="0" smtClean="0"/>
              <a:t>;</a:t>
            </a:r>
            <a:endParaRPr lang="en-US" dirty="0"/>
          </a:p>
        </p:txBody>
      </p:sp>
    </p:spTree>
    <p:extLst>
      <p:ext uri="{BB962C8B-B14F-4D97-AF65-F5344CB8AC3E}">
        <p14:creationId xmlns:p14="http://schemas.microsoft.com/office/powerpoint/2010/main" val="193479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Demise of DOMA</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11</a:t>
            </a:fld>
            <a:endParaRPr lang="en-US"/>
          </a:p>
        </p:txBody>
      </p:sp>
      <p:sp>
        <p:nvSpPr>
          <p:cNvPr id="4" name="Content Placeholder 3"/>
          <p:cNvSpPr>
            <a:spLocks noGrp="1"/>
          </p:cNvSpPr>
          <p:nvPr>
            <p:ph sz="quarter" idx="1"/>
          </p:nvPr>
        </p:nvSpPr>
        <p:spPr/>
        <p:txBody>
          <a:bodyPr>
            <a:normAutofit/>
          </a:bodyPr>
          <a:lstStyle/>
          <a:p>
            <a:pPr lvl="1"/>
            <a:r>
              <a:rPr lang="en-US" dirty="0" smtClean="0"/>
              <a:t>For </a:t>
            </a:r>
            <a:r>
              <a:rPr lang="en-US" dirty="0"/>
              <a:t>purposes of 401(k) plan administration, companies will have to recognize same-sex spouses when it comes to determining death benefits and when obtaining spousal consent for beneficiary designations;</a:t>
            </a:r>
          </a:p>
          <a:p>
            <a:pPr lvl="1"/>
            <a:r>
              <a:rPr lang="en-US" dirty="0" smtClean="0"/>
              <a:t>Pension </a:t>
            </a:r>
            <a:r>
              <a:rPr lang="en-US" dirty="0"/>
              <a:t>plans will be required to recognize same-sex spouses for determining surviving-spouse annuities;</a:t>
            </a:r>
          </a:p>
          <a:p>
            <a:pPr lvl="1"/>
            <a:r>
              <a:rPr lang="en-US" dirty="0" smtClean="0"/>
              <a:t>Retirement </a:t>
            </a:r>
            <a:r>
              <a:rPr lang="en-US" dirty="0"/>
              <a:t>plans will need the consent of a same-sex spouse to permit a waiver of the qualified joint and survivor annuity;</a:t>
            </a:r>
          </a:p>
          <a:p>
            <a:pPr lvl="1"/>
            <a:r>
              <a:rPr lang="en-US" b="1" dirty="0" smtClean="0"/>
              <a:t>Companies </a:t>
            </a:r>
            <a:r>
              <a:rPr lang="en-US" b="1" dirty="0"/>
              <a:t>covered by the FMLA must allow leave for employees to care for same-sex spouses with a serious health condition.</a:t>
            </a:r>
          </a:p>
          <a:p>
            <a:endParaRPr lang="en-US" dirty="0"/>
          </a:p>
        </p:txBody>
      </p:sp>
    </p:spTree>
    <p:extLst>
      <p:ext uri="{BB962C8B-B14F-4D97-AF65-F5344CB8AC3E}">
        <p14:creationId xmlns:p14="http://schemas.microsoft.com/office/powerpoint/2010/main" val="1410712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Demise of DOMA</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12</a:t>
            </a:fld>
            <a:endParaRPr lang="en-US"/>
          </a:p>
        </p:txBody>
      </p:sp>
      <p:sp>
        <p:nvSpPr>
          <p:cNvPr id="4" name="Content Placeholder 3"/>
          <p:cNvSpPr>
            <a:spLocks noGrp="1"/>
          </p:cNvSpPr>
          <p:nvPr>
            <p:ph sz="quarter" idx="1"/>
          </p:nvPr>
        </p:nvSpPr>
        <p:spPr/>
        <p:txBody>
          <a:bodyPr/>
          <a:lstStyle/>
          <a:p>
            <a:r>
              <a:rPr lang="en-US" dirty="0" smtClean="0"/>
              <a:t>What about those companies who have employees who don’t live in states where same-sex marriage is recognized?</a:t>
            </a:r>
          </a:p>
          <a:p>
            <a:pPr lvl="1"/>
            <a:r>
              <a:rPr lang="en-US" dirty="0" smtClean="0"/>
              <a:t>For strictly federal law issues, it doesn’t matter</a:t>
            </a:r>
          </a:p>
          <a:p>
            <a:pPr lvl="1"/>
            <a:r>
              <a:rPr lang="en-US" dirty="0" smtClean="0"/>
              <a:t>For state law purposes, the same-sex union still not recognized as  a union, so you’re still operating under pre-</a:t>
            </a:r>
            <a:r>
              <a:rPr lang="en-US" i="1" dirty="0" smtClean="0"/>
              <a:t>Windsor </a:t>
            </a:r>
            <a:r>
              <a:rPr lang="en-US" dirty="0" smtClean="0"/>
              <a:t>rules</a:t>
            </a:r>
          </a:p>
          <a:p>
            <a:r>
              <a:rPr lang="en-US" i="1" dirty="0" smtClean="0"/>
              <a:t>The Bottom Line:</a:t>
            </a:r>
            <a:endParaRPr lang="en-US" dirty="0" smtClean="0"/>
          </a:p>
          <a:p>
            <a:pPr lvl="1"/>
            <a:r>
              <a:rPr lang="en-US" dirty="0" smtClean="0"/>
              <a:t>Taxes</a:t>
            </a:r>
          </a:p>
          <a:p>
            <a:pPr lvl="1"/>
            <a:r>
              <a:rPr lang="en-US" dirty="0" smtClean="0"/>
              <a:t>Health Care</a:t>
            </a:r>
          </a:p>
          <a:p>
            <a:pPr lvl="1"/>
            <a:r>
              <a:rPr lang="en-US" dirty="0" smtClean="0"/>
              <a:t>FMLA</a:t>
            </a:r>
          </a:p>
        </p:txBody>
      </p:sp>
    </p:spTree>
    <p:extLst>
      <p:ext uri="{BB962C8B-B14F-4D97-AF65-F5344CB8AC3E}">
        <p14:creationId xmlns:p14="http://schemas.microsoft.com/office/powerpoint/2010/main" val="3141725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ctrTitle"/>
          </p:nvPr>
        </p:nvSpPr>
        <p:spPr>
          <a:xfrm>
            <a:off x="990600" y="609600"/>
            <a:ext cx="7010400" cy="1470025"/>
          </a:xfrm>
        </p:spPr>
        <p:txBody>
          <a:bodyPr/>
          <a:lstStyle/>
          <a:p>
            <a:pPr eaLnBrk="1" hangingPunct="1"/>
            <a:r>
              <a:rPr lang="en-US" dirty="0" smtClean="0"/>
              <a:t>Social Media </a:t>
            </a:r>
            <a:br>
              <a:rPr lang="en-US" dirty="0" smtClean="0"/>
            </a:br>
            <a:r>
              <a:rPr lang="en-US" dirty="0" smtClean="0"/>
              <a:t>at Work</a:t>
            </a:r>
          </a:p>
        </p:txBody>
      </p:sp>
      <p:sp>
        <p:nvSpPr>
          <p:cNvPr id="31747" name="Rectangle 5"/>
          <p:cNvSpPr>
            <a:spLocks noGrp="1" noChangeArrowheads="1"/>
          </p:cNvSpPr>
          <p:nvPr>
            <p:ph type="subTitle" idx="1"/>
          </p:nvPr>
        </p:nvSpPr>
        <p:spPr/>
        <p:txBody>
          <a:bodyPr/>
          <a:lstStyle/>
          <a:p>
            <a:pPr eaLnBrk="1" hangingPunct="1"/>
            <a:r>
              <a:rPr lang="en-US" dirty="0" smtClean="0"/>
              <a:t>The new frontier</a:t>
            </a:r>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410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eaLnBrk="1" hangingPunct="1"/>
            <a:r>
              <a:rPr lang="en-US" sz="3200" dirty="0" smtClean="0"/>
              <a:t>Using Social Networks to Screen Workers</a:t>
            </a:r>
          </a:p>
        </p:txBody>
      </p:sp>
      <p:sp>
        <p:nvSpPr>
          <p:cNvPr id="32771" name="Rectangle 3"/>
          <p:cNvSpPr>
            <a:spLocks noGrp="1" noChangeArrowheads="1"/>
          </p:cNvSpPr>
          <p:nvPr>
            <p:ph type="body" idx="1"/>
          </p:nvPr>
        </p:nvSpPr>
        <p:spPr/>
        <p:txBody>
          <a:bodyPr/>
          <a:lstStyle/>
          <a:p>
            <a:pPr eaLnBrk="1" hangingPunct="1"/>
            <a:r>
              <a:rPr lang="en-US" sz="2800" smtClean="0"/>
              <a:t>Approximately 45 percent of employers questioned are using social networks to screen job candidates or employees.</a:t>
            </a:r>
          </a:p>
          <a:p>
            <a:pPr eaLnBrk="1" hangingPunct="1"/>
            <a:r>
              <a:rPr lang="en-US" sz="2800" smtClean="0"/>
              <a:t>Most popular sites for employers – LinkedIn, Facebook, MySpace, and Twitter</a:t>
            </a:r>
          </a:p>
          <a:p>
            <a:pPr eaLnBrk="1" hangingPunct="1"/>
            <a:r>
              <a:rPr lang="en-US" sz="2800" smtClean="0"/>
              <a:t>Looking for provocative photos, references to drinking and drug use, defaming prior employers, and poor online communication skills.</a:t>
            </a:r>
            <a:endParaRPr lang="en-US" sz="2800" i="1" smtClean="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275759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600" dirty="0" smtClean="0"/>
              <a:t>Potential Screening Problems</a:t>
            </a:r>
            <a:r>
              <a:rPr lang="en-US" sz="4200" dirty="0" smtClean="0"/>
              <a:t>	</a:t>
            </a:r>
          </a:p>
        </p:txBody>
      </p:sp>
      <p:sp>
        <p:nvSpPr>
          <p:cNvPr id="33795" name="Rectangle 3"/>
          <p:cNvSpPr>
            <a:spLocks noGrp="1" noChangeArrowheads="1"/>
          </p:cNvSpPr>
          <p:nvPr>
            <p:ph type="body" idx="1"/>
          </p:nvPr>
        </p:nvSpPr>
        <p:spPr/>
        <p:txBody>
          <a:bodyPr/>
          <a:lstStyle/>
          <a:p>
            <a:pPr eaLnBrk="1" hangingPunct="1"/>
            <a:r>
              <a:rPr lang="en-US" sz="2800" smtClean="0"/>
              <a:t>Invasion of privacy is </a:t>
            </a:r>
            <a:r>
              <a:rPr lang="en-US" sz="2800" i="1" smtClean="0"/>
              <a:t>not</a:t>
            </a:r>
            <a:r>
              <a:rPr lang="en-US" sz="2800" smtClean="0"/>
              <a:t> a problem, so long as you didn’t hack the account or coerce a “friend” request</a:t>
            </a:r>
          </a:p>
          <a:p>
            <a:pPr eaLnBrk="1" hangingPunct="1"/>
            <a:r>
              <a:rPr lang="en-US" sz="2800" smtClean="0"/>
              <a:t>You are now charged with knowledge of all the information on the applicant’s/employee’s page</a:t>
            </a:r>
          </a:p>
          <a:p>
            <a:pPr lvl="1" eaLnBrk="1" hangingPunct="1"/>
            <a:r>
              <a:rPr lang="en-US" sz="2400" smtClean="0"/>
              <a:t>Some of it may be information you don’t want</a:t>
            </a:r>
          </a:p>
          <a:p>
            <a:pPr eaLnBrk="1" hangingPunct="1"/>
            <a:r>
              <a:rPr lang="en-US" sz="2800" smtClean="0"/>
              <a:t>Over-reliance could cost you some good job candidates</a:t>
            </a:r>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4774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200" dirty="0" smtClean="0"/>
              <a:t>Some Protective Measures</a:t>
            </a:r>
          </a:p>
        </p:txBody>
      </p:sp>
      <p:sp>
        <p:nvSpPr>
          <p:cNvPr id="34819" name="Rectangle 3"/>
          <p:cNvSpPr>
            <a:spLocks noGrp="1" noChangeArrowheads="1"/>
          </p:cNvSpPr>
          <p:nvPr>
            <p:ph type="body" idx="1"/>
          </p:nvPr>
        </p:nvSpPr>
        <p:spPr/>
        <p:txBody>
          <a:bodyPr/>
          <a:lstStyle/>
          <a:p>
            <a:pPr eaLnBrk="1" hangingPunct="1"/>
            <a:r>
              <a:rPr lang="en-US" dirty="0" smtClean="0"/>
              <a:t>Don’t forget the FCRA</a:t>
            </a:r>
          </a:p>
          <a:p>
            <a:pPr eaLnBrk="1" hangingPunct="1"/>
            <a:r>
              <a:rPr lang="en-US" dirty="0" smtClean="0"/>
              <a:t>Develop a policy that outlines what information from a social media site you will, and will not, use—and stick to it</a:t>
            </a:r>
          </a:p>
          <a:p>
            <a:pPr eaLnBrk="1" hangingPunct="1"/>
            <a:r>
              <a:rPr lang="en-US" dirty="0" smtClean="0"/>
              <a:t>The decision-maker </a:t>
            </a:r>
            <a:r>
              <a:rPr lang="en-US" i="1" dirty="0" smtClean="0"/>
              <a:t>never </a:t>
            </a:r>
            <a:r>
              <a:rPr lang="en-US" dirty="0" smtClean="0"/>
              <a:t>does the search</a:t>
            </a:r>
          </a:p>
          <a:p>
            <a:pPr eaLnBrk="1" hangingPunct="1"/>
            <a:r>
              <a:rPr lang="en-US" dirty="0" smtClean="0"/>
              <a:t>Make sure you keep it business related</a:t>
            </a:r>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20065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1795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 y="152400"/>
            <a:ext cx="8991600" cy="1066800"/>
          </a:xfrm>
        </p:spPr>
        <p:txBody>
          <a:bodyPr>
            <a:normAutofit fontScale="90000"/>
          </a:bodyPr>
          <a:lstStyle/>
          <a:p>
            <a:pPr eaLnBrk="1" hangingPunct="1"/>
            <a:r>
              <a:rPr lang="en-US" sz="4000" dirty="0" smtClean="0"/>
              <a:t>What are Employers Doing About Social Networking At Work?</a:t>
            </a:r>
          </a:p>
        </p:txBody>
      </p:sp>
      <p:sp>
        <p:nvSpPr>
          <p:cNvPr id="35843" name="Rectangle 3"/>
          <p:cNvSpPr>
            <a:spLocks noGrp="1" noChangeArrowheads="1"/>
          </p:cNvSpPr>
          <p:nvPr>
            <p:ph type="body" idx="1"/>
          </p:nvPr>
        </p:nvSpPr>
        <p:spPr>
          <a:xfrm>
            <a:off x="381000" y="1600200"/>
            <a:ext cx="8229600" cy="4800600"/>
          </a:xfrm>
        </p:spPr>
        <p:txBody>
          <a:bodyPr/>
          <a:lstStyle/>
          <a:p>
            <a:pPr eaLnBrk="1" hangingPunct="1"/>
            <a:r>
              <a:rPr lang="en-US" sz="2800" dirty="0" smtClean="0"/>
              <a:t>Banning Access to Social Networking</a:t>
            </a:r>
          </a:p>
          <a:p>
            <a:pPr eaLnBrk="1" hangingPunct="1"/>
            <a:r>
              <a:rPr lang="en-US" sz="2800" dirty="0" smtClean="0"/>
              <a:t>Setting Restrictions on Use</a:t>
            </a:r>
          </a:p>
          <a:p>
            <a:pPr eaLnBrk="1" hangingPunct="1"/>
            <a:r>
              <a:rPr lang="en-US" sz="2800" dirty="0" smtClean="0"/>
              <a:t>Allow Unmonitored Access</a:t>
            </a:r>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534113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 y="152400"/>
            <a:ext cx="8839200" cy="838200"/>
          </a:xfrm>
        </p:spPr>
        <p:txBody>
          <a:bodyPr/>
          <a:lstStyle/>
          <a:p>
            <a:pPr eaLnBrk="1" hangingPunct="1"/>
            <a:r>
              <a:rPr lang="en-US" sz="4200" dirty="0" smtClean="0"/>
              <a:t>Banning Social Networking</a:t>
            </a:r>
          </a:p>
        </p:txBody>
      </p:sp>
      <p:sp>
        <p:nvSpPr>
          <p:cNvPr id="36867" name="Rectangle 3"/>
          <p:cNvSpPr>
            <a:spLocks noGrp="1" noChangeArrowheads="1"/>
          </p:cNvSpPr>
          <p:nvPr>
            <p:ph type="body" idx="1"/>
          </p:nvPr>
        </p:nvSpPr>
        <p:spPr>
          <a:xfrm>
            <a:off x="381000" y="1524000"/>
            <a:ext cx="8229600" cy="4800600"/>
          </a:xfrm>
        </p:spPr>
        <p:txBody>
          <a:bodyPr/>
          <a:lstStyle/>
          <a:p>
            <a:pPr eaLnBrk="1" hangingPunct="1"/>
            <a:r>
              <a:rPr lang="en-US" sz="2800" dirty="0" smtClean="0"/>
              <a:t>In a recent survey, 54 percent of companies prohibit the use of social networking sites during work hours</a:t>
            </a:r>
          </a:p>
          <a:p>
            <a:pPr eaLnBrk="1" hangingPunct="1"/>
            <a:r>
              <a:rPr lang="en-US" sz="2800" dirty="0" smtClean="0"/>
              <a:t>20 percent of companies permit the use of social networking sites for work purposes only</a:t>
            </a:r>
          </a:p>
          <a:p>
            <a:pPr eaLnBrk="1" hangingPunct="1"/>
            <a:r>
              <a:rPr lang="en-US" sz="2800" dirty="0" smtClean="0"/>
              <a:t>But there’s a downside…</a:t>
            </a:r>
          </a:p>
          <a:p>
            <a:pPr eaLnBrk="1" hangingPunct="1">
              <a:buFontTx/>
              <a:buNone/>
            </a:pPr>
            <a:endParaRPr lang="en-US" sz="2800" i="1" dirty="0" smtClean="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059182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152400"/>
            <a:ext cx="8839200" cy="990600"/>
          </a:xfrm>
        </p:spPr>
        <p:txBody>
          <a:bodyPr>
            <a:noAutofit/>
          </a:bodyPr>
          <a:lstStyle/>
          <a:p>
            <a:pPr eaLnBrk="1" hangingPunct="1"/>
            <a:r>
              <a:rPr lang="en-US" sz="3600" dirty="0" smtClean="0"/>
              <a:t>What About Companies That </a:t>
            </a:r>
            <a:r>
              <a:rPr lang="en-US" sz="3600" dirty="0" err="1" smtClean="0"/>
              <a:t>AllowAccess</a:t>
            </a:r>
            <a:r>
              <a:rPr lang="en-US" sz="3600" dirty="0" smtClean="0"/>
              <a:t>?</a:t>
            </a:r>
          </a:p>
        </p:txBody>
      </p:sp>
      <p:sp>
        <p:nvSpPr>
          <p:cNvPr id="37891" name="Rectangle 3"/>
          <p:cNvSpPr>
            <a:spLocks noGrp="1" noChangeArrowheads="1"/>
          </p:cNvSpPr>
          <p:nvPr>
            <p:ph type="body" idx="1"/>
          </p:nvPr>
        </p:nvSpPr>
        <p:spPr/>
        <p:txBody>
          <a:bodyPr/>
          <a:lstStyle/>
          <a:p>
            <a:pPr eaLnBrk="1" hangingPunct="1"/>
            <a:r>
              <a:rPr lang="en-US" sz="2800" smtClean="0"/>
              <a:t>Like just about every other form of communication, it is incumbent on the company to train employees on the use and misuse of social media</a:t>
            </a:r>
          </a:p>
          <a:p>
            <a:pPr eaLnBrk="1" hangingPunct="1"/>
            <a:r>
              <a:rPr lang="en-US" sz="2800" smtClean="0"/>
              <a:t>Only 10 percent of companies in a recent survey stated they had a policy specifically directed at the use of social networks.</a:t>
            </a:r>
          </a:p>
          <a:p>
            <a:pPr eaLnBrk="1" hangingPunct="1">
              <a:buFontTx/>
              <a:buNone/>
            </a:pPr>
            <a:endParaRPr lang="en-US" sz="2800" smtClean="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829" y="5355771"/>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94634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John p. </a:t>
            </a:r>
            <a:r>
              <a:rPr lang="en-US" dirty="0" err="1" smtClean="0"/>
              <a:t>quirke</a:t>
            </a:r>
            <a:r>
              <a:rPr lang="en-US" dirty="0" smtClean="0"/>
              <a:t>, </a:t>
            </a:r>
            <a:r>
              <a:rPr lang="en-US" dirty="0" err="1" smtClean="0"/>
              <a:t>esq.</a:t>
            </a:r>
            <a:endParaRPr lang="en-US" dirty="0"/>
          </a:p>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2</a:t>
            </a:fld>
            <a:endParaRPr lang="en-US"/>
          </a:p>
        </p:txBody>
      </p:sp>
      <p:sp>
        <p:nvSpPr>
          <p:cNvPr id="2" name="Title 1"/>
          <p:cNvSpPr>
            <a:spLocks noGrp="1"/>
          </p:cNvSpPr>
          <p:nvPr>
            <p:ph type="ctrTitle"/>
          </p:nvPr>
        </p:nvSpPr>
        <p:spPr/>
        <p:txBody>
          <a:bodyPr>
            <a:normAutofit/>
          </a:bodyPr>
          <a:lstStyle/>
          <a:p>
            <a:pPr algn="ctr"/>
            <a:r>
              <a:rPr lang="en-US" dirty="0" smtClean="0"/>
              <a:t>There Was Something Other Than the Affordable Care Act?</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97717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Questions to Ponder</a:t>
            </a:r>
            <a:endParaRPr lang="en-US" dirty="0"/>
          </a:p>
        </p:txBody>
      </p:sp>
      <p:sp>
        <p:nvSpPr>
          <p:cNvPr id="3" name="Content Placeholder 2"/>
          <p:cNvSpPr>
            <a:spLocks noGrp="1"/>
          </p:cNvSpPr>
          <p:nvPr>
            <p:ph idx="1"/>
          </p:nvPr>
        </p:nvSpPr>
        <p:spPr/>
        <p:txBody>
          <a:bodyPr/>
          <a:lstStyle/>
          <a:p>
            <a:r>
              <a:rPr lang="en-US" dirty="0" smtClean="0"/>
              <a:t>Should employees be encouraged to “friend” each other</a:t>
            </a:r>
          </a:p>
          <a:p>
            <a:pPr lvl="1"/>
            <a:r>
              <a:rPr lang="en-US" dirty="0" smtClean="0"/>
              <a:t>What about supervisors and subordinates</a:t>
            </a:r>
          </a:p>
          <a:p>
            <a:r>
              <a:rPr lang="en-US" dirty="0" smtClean="0"/>
              <a:t>Do you encourage or discourage employees to talk about the Company</a:t>
            </a:r>
          </a:p>
          <a:p>
            <a:pPr lvl="1"/>
            <a:r>
              <a:rPr lang="en-US" dirty="0" smtClean="0"/>
              <a:t>What do you do if the employee goes “off message?”</a:t>
            </a:r>
            <a:endParaRPr lang="en-US"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514" y="5290457"/>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8840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Questions to Ponder</a:t>
            </a:r>
          </a:p>
        </p:txBody>
      </p:sp>
      <p:sp>
        <p:nvSpPr>
          <p:cNvPr id="3" name="Content Placeholder 2"/>
          <p:cNvSpPr>
            <a:spLocks noGrp="1"/>
          </p:cNvSpPr>
          <p:nvPr>
            <p:ph idx="1"/>
          </p:nvPr>
        </p:nvSpPr>
        <p:spPr/>
        <p:txBody>
          <a:bodyPr/>
          <a:lstStyle/>
          <a:p>
            <a:r>
              <a:rPr lang="en-US" dirty="0" smtClean="0"/>
              <a:t>Do you really want to know where your employee is 24/7</a:t>
            </a:r>
          </a:p>
          <a:p>
            <a:pPr lvl="1"/>
            <a:r>
              <a:rPr lang="en-US" dirty="0" smtClean="0"/>
              <a:t>GPS tracking of company vehicles</a:t>
            </a:r>
          </a:p>
          <a:p>
            <a:pPr lvl="1"/>
            <a:r>
              <a:rPr lang="en-US" dirty="0" smtClean="0"/>
              <a:t>Foursquare tracking of individuals</a:t>
            </a:r>
          </a:p>
          <a:p>
            <a:r>
              <a:rPr lang="en-US" dirty="0" smtClean="0"/>
              <a:t>Ultimately, the “keep it job related” mantra needs to come into play</a:t>
            </a:r>
            <a:endParaRPr lang="en-US"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4905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Take</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Develop a strong (lack of) privacy policy</a:t>
            </a:r>
          </a:p>
          <a:p>
            <a:pPr marL="514350" indent="-514350">
              <a:buAutoNum type="arabicPeriod"/>
            </a:pPr>
            <a:r>
              <a:rPr lang="en-US" dirty="0" smtClean="0"/>
              <a:t>Clearly state to employees that you (reserve the right to) monitor</a:t>
            </a:r>
          </a:p>
          <a:p>
            <a:pPr marL="514350" indent="-514350">
              <a:buAutoNum type="arabicPeriod"/>
            </a:pPr>
            <a:r>
              <a:rPr lang="en-US" dirty="0" smtClean="0"/>
              <a:t>Provide a (lack of) privacy policy with all company-issued cell phones and computers</a:t>
            </a:r>
          </a:p>
          <a:p>
            <a:pPr marL="514350" indent="-514350">
              <a:buAutoNum type="arabicPeriod"/>
            </a:pPr>
            <a:r>
              <a:rPr lang="en-US" dirty="0" smtClean="0"/>
              <a:t>Develop a Social Media Policy</a:t>
            </a:r>
            <a:endParaRPr lang="en-US"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3619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fontScale="90000"/>
          </a:bodyPr>
          <a:lstStyle/>
          <a:p>
            <a:r>
              <a:rPr lang="en-US" sz="4100" dirty="0" smtClean="0"/>
              <a:t>Essential Language of a (Lack of) </a:t>
            </a:r>
            <a:br>
              <a:rPr lang="en-US" sz="4100" dirty="0" smtClean="0"/>
            </a:br>
            <a:r>
              <a:rPr lang="en-US" sz="4100" dirty="0" smtClean="0"/>
              <a:t>Privacy Policy</a:t>
            </a:r>
            <a:endParaRPr lang="en-US" sz="4100" dirty="0"/>
          </a:p>
        </p:txBody>
      </p:sp>
      <p:sp>
        <p:nvSpPr>
          <p:cNvPr id="3" name="Content Placeholder 2"/>
          <p:cNvSpPr>
            <a:spLocks noGrp="1"/>
          </p:cNvSpPr>
          <p:nvPr>
            <p:ph idx="1"/>
          </p:nvPr>
        </p:nvSpPr>
        <p:spPr/>
        <p:txBody>
          <a:bodyPr/>
          <a:lstStyle/>
          <a:p>
            <a:pPr marL="514350" indent="-514350">
              <a:buNone/>
            </a:pPr>
            <a:r>
              <a:rPr lang="en-US" sz="2500" dirty="0" smtClean="0"/>
              <a:t>“Given the way computers and other electronic devices (such as cell phones) work, it is impossible to guarantee that personal information sent, received, or viewed on workplace equipment can remain private.  Therefore, if you want to keep personal information truly private, do NOT use any workplace equipment for personal reasons.”</a:t>
            </a:r>
            <a:endParaRPr lang="en-US" sz="2500"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4950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Privacy Policy Considerations</a:t>
            </a:r>
            <a:endParaRPr lang="en-US" dirty="0"/>
          </a:p>
        </p:txBody>
      </p:sp>
      <p:sp>
        <p:nvSpPr>
          <p:cNvPr id="3" name="Content Placeholder 2"/>
          <p:cNvSpPr>
            <a:spLocks noGrp="1"/>
          </p:cNvSpPr>
          <p:nvPr>
            <p:ph idx="1"/>
          </p:nvPr>
        </p:nvSpPr>
        <p:spPr/>
        <p:txBody>
          <a:bodyPr/>
          <a:lstStyle/>
          <a:p>
            <a:r>
              <a:rPr lang="en-US" dirty="0" smtClean="0"/>
              <a:t>Make it all inclusive, to cover both the traditional and digital spectrums of the office</a:t>
            </a:r>
          </a:p>
          <a:p>
            <a:r>
              <a:rPr lang="en-US" dirty="0" smtClean="0"/>
              <a:t>Watch for pitfalls in “carve outs” that are used to try to soften the harshness of these policies</a:t>
            </a:r>
          </a:p>
          <a:p>
            <a:r>
              <a:rPr lang="en-US" dirty="0" smtClean="0"/>
              <a:t>Specifically mention it in the Acknowledgement</a:t>
            </a:r>
            <a:endParaRPr lang="en-US"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211536"/>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648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25</a:t>
            </a:fld>
            <a:endParaRPr lang="en-US"/>
          </a:p>
        </p:txBody>
      </p:sp>
      <p:sp>
        <p:nvSpPr>
          <p:cNvPr id="2" name="Title 1"/>
          <p:cNvSpPr>
            <a:spLocks noGrp="1"/>
          </p:cNvSpPr>
          <p:nvPr>
            <p:ph type="ctrTitle"/>
          </p:nvPr>
        </p:nvSpPr>
        <p:spPr/>
        <p:txBody>
          <a:bodyPr>
            <a:normAutofit/>
          </a:bodyPr>
          <a:lstStyle/>
          <a:p>
            <a:pPr algn="ctr"/>
            <a:r>
              <a:rPr lang="en-US" dirty="0" smtClean="0"/>
              <a:t>Elements of a Good Social Media Policy</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49693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the Subject</a:t>
            </a:r>
            <a:endParaRPr lang="en-US" dirty="0"/>
          </a:p>
        </p:txBody>
      </p:sp>
      <p:sp>
        <p:nvSpPr>
          <p:cNvPr id="3" name="Content Placeholder 2"/>
          <p:cNvSpPr>
            <a:spLocks noGrp="1"/>
          </p:cNvSpPr>
          <p:nvPr>
            <p:ph idx="1"/>
          </p:nvPr>
        </p:nvSpPr>
        <p:spPr/>
        <p:txBody>
          <a:bodyPr/>
          <a:lstStyle/>
          <a:p>
            <a:r>
              <a:rPr lang="en-US" sz="2800" dirty="0" smtClean="0"/>
              <a:t>Define social media</a:t>
            </a:r>
          </a:p>
          <a:p>
            <a:r>
              <a:rPr lang="en-US" sz="2800" dirty="0" smtClean="0"/>
              <a:t>State the Company’s stance towards the use of social media by employees to promote or discuss the Company</a:t>
            </a:r>
          </a:p>
          <a:p>
            <a:r>
              <a:rPr lang="en-US" sz="2800" dirty="0" smtClean="0"/>
              <a:t>State the Company’s position on the use of Company equipment to access social media</a:t>
            </a:r>
          </a:p>
          <a:p>
            <a:r>
              <a:rPr lang="en-US" sz="2800" dirty="0" smtClean="0"/>
              <a:t>Identify other Company policies in play</a:t>
            </a:r>
            <a:endParaRPr lang="en-US" sz="2800"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4875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Legal Issues</a:t>
            </a:r>
            <a:endParaRPr lang="en-US" dirty="0"/>
          </a:p>
        </p:txBody>
      </p:sp>
      <p:sp>
        <p:nvSpPr>
          <p:cNvPr id="3" name="Content Placeholder 2"/>
          <p:cNvSpPr>
            <a:spLocks noGrp="1"/>
          </p:cNvSpPr>
          <p:nvPr>
            <p:ph idx="1"/>
          </p:nvPr>
        </p:nvSpPr>
        <p:spPr/>
        <p:txBody>
          <a:bodyPr/>
          <a:lstStyle/>
          <a:p>
            <a:r>
              <a:rPr lang="en-US" dirty="0" smtClean="0"/>
              <a:t>The employee is legally liable for anything posted online</a:t>
            </a:r>
          </a:p>
          <a:p>
            <a:r>
              <a:rPr lang="en-US" dirty="0" smtClean="0"/>
              <a:t>Avoid harassment and discrimination </a:t>
            </a:r>
          </a:p>
          <a:p>
            <a:r>
              <a:rPr lang="en-US" dirty="0" smtClean="0"/>
              <a:t>No misappropriation of copyrighted materials</a:t>
            </a:r>
          </a:p>
          <a:p>
            <a:r>
              <a:rPr lang="en-US" dirty="0" smtClean="0"/>
              <a:t>Compliance with FTC guidelines</a:t>
            </a:r>
            <a:endParaRPr lang="en-US"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23114"/>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4637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Prohibited Topics</a:t>
            </a:r>
            <a:endParaRPr lang="en-US" dirty="0"/>
          </a:p>
        </p:txBody>
      </p:sp>
      <p:sp>
        <p:nvSpPr>
          <p:cNvPr id="3" name="Content Placeholder 2"/>
          <p:cNvSpPr>
            <a:spLocks noGrp="1"/>
          </p:cNvSpPr>
          <p:nvPr>
            <p:ph idx="1"/>
          </p:nvPr>
        </p:nvSpPr>
        <p:spPr/>
        <p:txBody>
          <a:bodyPr/>
          <a:lstStyle/>
          <a:p>
            <a:r>
              <a:rPr lang="en-US" dirty="0" smtClean="0"/>
              <a:t>No disclosure of Company’s intellectual property or confidential information</a:t>
            </a:r>
          </a:p>
          <a:p>
            <a:r>
              <a:rPr lang="en-US" dirty="0" smtClean="0"/>
              <a:t>No use of copyrighted materials without permission and attribution</a:t>
            </a:r>
          </a:p>
          <a:p>
            <a:r>
              <a:rPr lang="en-US" dirty="0" smtClean="0"/>
              <a:t>No false statements about competitors</a:t>
            </a:r>
          </a:p>
          <a:p>
            <a:r>
              <a:rPr lang="en-US" dirty="0" smtClean="0"/>
              <a:t>No statements that could cause damage to the Company’s reputation</a:t>
            </a:r>
            <a:endParaRPr lang="en-US"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8589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228600"/>
            <a:ext cx="8763000" cy="838200"/>
          </a:xfrm>
        </p:spPr>
        <p:txBody>
          <a:bodyPr>
            <a:normAutofit/>
          </a:bodyPr>
          <a:lstStyle/>
          <a:p>
            <a:pPr eaLnBrk="1" hangingPunct="1"/>
            <a:r>
              <a:rPr lang="en-US" sz="4100" dirty="0" smtClean="0"/>
              <a:t>Outline Social Media Best Practices</a:t>
            </a:r>
          </a:p>
        </p:txBody>
      </p:sp>
      <p:sp>
        <p:nvSpPr>
          <p:cNvPr id="39939" name="Rectangle 3"/>
          <p:cNvSpPr>
            <a:spLocks noGrp="1" noChangeArrowheads="1"/>
          </p:cNvSpPr>
          <p:nvPr>
            <p:ph type="body" idx="1"/>
          </p:nvPr>
        </p:nvSpPr>
        <p:spPr/>
        <p:txBody>
          <a:bodyPr/>
          <a:lstStyle/>
          <a:p>
            <a:pPr eaLnBrk="1" hangingPunct="1"/>
            <a:r>
              <a:rPr lang="en-US" sz="2600" dirty="0" smtClean="0"/>
              <a:t>Separate work and business communications</a:t>
            </a:r>
          </a:p>
          <a:p>
            <a:pPr eaLnBrk="1" hangingPunct="1"/>
            <a:r>
              <a:rPr lang="en-US" sz="2600" dirty="0" smtClean="0"/>
              <a:t>Transparency in identification and company affiliation</a:t>
            </a:r>
          </a:p>
          <a:p>
            <a:pPr eaLnBrk="1" hangingPunct="1"/>
            <a:r>
              <a:rPr lang="en-US" sz="2600" dirty="0" smtClean="0"/>
              <a:t>If the employee posts something about the Company:</a:t>
            </a:r>
          </a:p>
          <a:p>
            <a:pPr lvl="1" eaLnBrk="1" hangingPunct="1"/>
            <a:r>
              <a:rPr lang="en-US" sz="2200" dirty="0" smtClean="0"/>
              <a:t>Must include a disclaimer</a:t>
            </a:r>
          </a:p>
          <a:p>
            <a:pPr lvl="1" eaLnBrk="1" hangingPunct="1"/>
            <a:r>
              <a:rPr lang="en-US" sz="2200" dirty="0" smtClean="0"/>
              <a:t>Subject to Company review</a:t>
            </a:r>
          </a:p>
          <a:p>
            <a:pPr eaLnBrk="1" hangingPunct="1"/>
            <a:r>
              <a:rPr lang="en-US" sz="2600" dirty="0" smtClean="0"/>
              <a:t>Truthfulness</a:t>
            </a:r>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233307"/>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9411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If you want to know where we’re going, you need to know where we’ve been</a:t>
            </a:r>
            <a:endParaRPr lang="en-US" dirty="0"/>
          </a:p>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3</a:t>
            </a:fld>
            <a:endParaRPr lang="en-US"/>
          </a:p>
        </p:txBody>
      </p:sp>
      <p:sp>
        <p:nvSpPr>
          <p:cNvPr id="2" name="Title 1"/>
          <p:cNvSpPr>
            <a:spLocks noGrp="1"/>
          </p:cNvSpPr>
          <p:nvPr>
            <p:ph type="ctrTitle"/>
          </p:nvPr>
        </p:nvSpPr>
        <p:spPr/>
        <p:txBody>
          <a:bodyPr>
            <a:normAutofit/>
          </a:bodyPr>
          <a:lstStyle/>
          <a:p>
            <a:pPr algn="ctr"/>
            <a:r>
              <a:rPr lang="en-US" dirty="0" smtClean="0"/>
              <a:t>The EEOC by the Numbers</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3944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304800"/>
            <a:ext cx="8839200" cy="762000"/>
          </a:xfrm>
        </p:spPr>
        <p:txBody>
          <a:bodyPr>
            <a:normAutofit/>
          </a:bodyPr>
          <a:lstStyle/>
          <a:p>
            <a:pPr eaLnBrk="1" hangingPunct="1"/>
            <a:r>
              <a:rPr lang="en-US" sz="4100" dirty="0" smtClean="0"/>
              <a:t>Outline Social Media Best Practices</a:t>
            </a:r>
          </a:p>
        </p:txBody>
      </p:sp>
      <p:sp>
        <p:nvSpPr>
          <p:cNvPr id="39939" name="Rectangle 3"/>
          <p:cNvSpPr>
            <a:spLocks noGrp="1" noChangeArrowheads="1"/>
          </p:cNvSpPr>
          <p:nvPr>
            <p:ph type="body" idx="1"/>
          </p:nvPr>
        </p:nvSpPr>
        <p:spPr/>
        <p:txBody>
          <a:bodyPr/>
          <a:lstStyle/>
          <a:p>
            <a:pPr eaLnBrk="1" hangingPunct="1"/>
            <a:r>
              <a:rPr lang="en-US" sz="2600" dirty="0" smtClean="0"/>
              <a:t>Manage personal information</a:t>
            </a:r>
          </a:p>
          <a:p>
            <a:pPr eaLnBrk="1" hangingPunct="1"/>
            <a:r>
              <a:rPr lang="en-US" sz="2600" dirty="0" smtClean="0"/>
              <a:t>Respect the privacy of </a:t>
            </a:r>
            <a:r>
              <a:rPr lang="en-US" sz="2600" dirty="0"/>
              <a:t>others</a:t>
            </a:r>
          </a:p>
          <a:p>
            <a:pPr eaLnBrk="1" hangingPunct="1"/>
            <a:r>
              <a:rPr lang="en-US" sz="2600" dirty="0"/>
              <a:t>Fix mistakes</a:t>
            </a:r>
          </a:p>
          <a:p>
            <a:pPr eaLnBrk="1" hangingPunct="1"/>
            <a:r>
              <a:rPr lang="en-US" sz="2600" dirty="0"/>
              <a:t>Don’t pick </a:t>
            </a:r>
            <a:r>
              <a:rPr lang="en-US" sz="2600" dirty="0" smtClean="0"/>
              <a:t>fights</a:t>
            </a:r>
          </a:p>
          <a:p>
            <a:pPr eaLnBrk="1" hangingPunct="1"/>
            <a:r>
              <a:rPr lang="en-US" sz="2600" dirty="0" smtClean="0"/>
              <a:t>Reminder that everything you post on-line will be there virtually forever.</a:t>
            </a:r>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9080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Facebook-based Terminations</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31</a:t>
            </a:fld>
            <a:endParaRPr lang="en-US"/>
          </a:p>
        </p:txBody>
      </p:sp>
      <p:sp>
        <p:nvSpPr>
          <p:cNvPr id="4" name="Content Placeholder 3"/>
          <p:cNvSpPr>
            <a:spLocks noGrp="1"/>
          </p:cNvSpPr>
          <p:nvPr>
            <p:ph sz="quarter" idx="1"/>
          </p:nvPr>
        </p:nvSpPr>
        <p:spPr/>
        <p:txBody>
          <a:bodyPr/>
          <a:lstStyle/>
          <a:p>
            <a:r>
              <a:rPr lang="en-US" dirty="0" smtClean="0"/>
              <a:t>Preserve evidence—the right way</a:t>
            </a:r>
          </a:p>
          <a:p>
            <a:r>
              <a:rPr lang="en-US" dirty="0" smtClean="0"/>
              <a:t>Do your investigation—just as you always would</a:t>
            </a:r>
          </a:p>
          <a:p>
            <a:r>
              <a:rPr lang="en-US" dirty="0" smtClean="0"/>
              <a:t>Check them pesky NLRB rulings</a:t>
            </a:r>
          </a:p>
          <a:p>
            <a:r>
              <a:rPr lang="en-US" dirty="0" smtClean="0"/>
              <a:t>Think ADA (and all the other discrimination rules, too)</a:t>
            </a:r>
          </a:p>
          <a:p>
            <a:r>
              <a:rPr lang="en-US" dirty="0" smtClean="0"/>
              <a:t>Consistency—mostly</a:t>
            </a:r>
          </a:p>
          <a:p>
            <a:endParaRPr lang="en-US" dirty="0"/>
          </a:p>
          <a:p>
            <a:endParaRPr lang="en-US" dirty="0" smtClean="0"/>
          </a:p>
          <a:p>
            <a:endParaRPr lang="en-US" dirty="0" smtClean="0"/>
          </a:p>
        </p:txBody>
      </p:sp>
      <p:pic>
        <p:nvPicPr>
          <p:cNvPr id="5"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9697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The Last Word</a:t>
            </a:r>
          </a:p>
        </p:txBody>
      </p:sp>
      <p:sp>
        <p:nvSpPr>
          <p:cNvPr id="43011" name="Rectangle 3"/>
          <p:cNvSpPr>
            <a:spLocks noGrp="1" noChangeArrowheads="1"/>
          </p:cNvSpPr>
          <p:nvPr>
            <p:ph type="body" idx="1"/>
          </p:nvPr>
        </p:nvSpPr>
        <p:spPr>
          <a:xfrm>
            <a:off x="1676400" y="2362200"/>
            <a:ext cx="5867400" cy="3581400"/>
          </a:xfrm>
        </p:spPr>
        <p:txBody>
          <a:bodyPr/>
          <a:lstStyle/>
          <a:p>
            <a:pPr algn="ctr" eaLnBrk="1" hangingPunct="1">
              <a:buFontTx/>
              <a:buNone/>
            </a:pPr>
            <a:r>
              <a:rPr lang="en-US" sz="7200" dirty="0" smtClean="0"/>
              <a:t>Training</a:t>
            </a:r>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2578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3238715"/>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The really new frontier</a:t>
            </a:r>
          </a:p>
        </p:txBody>
      </p:sp>
      <p:sp>
        <p:nvSpPr>
          <p:cNvPr id="4" name="Slide Number Placeholder 3"/>
          <p:cNvSpPr>
            <a:spLocks noGrp="1"/>
          </p:cNvSpPr>
          <p:nvPr>
            <p:ph type="sldNum" sz="quarter" idx="12"/>
          </p:nvPr>
        </p:nvSpPr>
        <p:spPr/>
        <p:txBody>
          <a:bodyPr/>
          <a:lstStyle/>
          <a:p>
            <a:fld id="{CBFBB720-E58A-45D5-AE1C-BA0659D9669A}" type="slidenum">
              <a:rPr lang="en-US" smtClean="0"/>
              <a:pPr/>
              <a:t>33</a:t>
            </a:fld>
            <a:endParaRPr lang="en-US"/>
          </a:p>
        </p:txBody>
      </p:sp>
      <p:sp>
        <p:nvSpPr>
          <p:cNvPr id="2" name="Title 1"/>
          <p:cNvSpPr>
            <a:spLocks noGrp="1"/>
          </p:cNvSpPr>
          <p:nvPr>
            <p:ph type="ctrTitle"/>
          </p:nvPr>
        </p:nvSpPr>
        <p:spPr/>
        <p:txBody>
          <a:bodyPr>
            <a:normAutofit/>
          </a:bodyPr>
          <a:lstStyle/>
          <a:p>
            <a:pPr algn="ctr"/>
            <a:r>
              <a:rPr lang="en-US" dirty="0" smtClean="0"/>
              <a:t>And, While We’re At It:</a:t>
            </a:r>
            <a:br>
              <a:rPr lang="en-US" dirty="0" smtClean="0"/>
            </a:br>
            <a:r>
              <a:rPr lang="en-US" dirty="0" smtClean="0"/>
              <a:t>BYOD</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233307"/>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3861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BYOD</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34</a:t>
            </a:fld>
            <a:endParaRPr lang="en-US"/>
          </a:p>
        </p:txBody>
      </p:sp>
      <p:sp>
        <p:nvSpPr>
          <p:cNvPr id="4" name="Content Placeholder 3"/>
          <p:cNvSpPr>
            <a:spLocks noGrp="1"/>
          </p:cNvSpPr>
          <p:nvPr>
            <p:ph sz="quarter" idx="1"/>
          </p:nvPr>
        </p:nvSpPr>
        <p:spPr/>
        <p:txBody>
          <a:bodyPr>
            <a:normAutofit fontScale="92500" lnSpcReduction="20000"/>
          </a:bodyPr>
          <a:lstStyle/>
          <a:p>
            <a:r>
              <a:rPr lang="en-US" dirty="0" smtClean="0"/>
              <a:t>By 2020, employees at 85% of all U.S. companies will be using their own devices for work purposes</a:t>
            </a:r>
          </a:p>
          <a:p>
            <a:pPr lvl="1"/>
            <a:r>
              <a:rPr lang="en-US" dirty="0" smtClean="0"/>
              <a:t>Lowered expenses</a:t>
            </a:r>
          </a:p>
          <a:p>
            <a:pPr lvl="1"/>
            <a:r>
              <a:rPr lang="en-US" dirty="0" smtClean="0"/>
              <a:t>Higher employee engagement</a:t>
            </a:r>
          </a:p>
          <a:p>
            <a:pPr lvl="1"/>
            <a:r>
              <a:rPr lang="en-US" dirty="0" smtClean="0"/>
              <a:t>The end of the “two pocket” problem</a:t>
            </a:r>
          </a:p>
          <a:p>
            <a:pPr lvl="1"/>
            <a:r>
              <a:rPr lang="en-US" dirty="0" smtClean="0"/>
              <a:t>Faster use of new technology</a:t>
            </a:r>
          </a:p>
          <a:p>
            <a:r>
              <a:rPr lang="en-US" dirty="0" smtClean="0"/>
              <a:t>The dreaded downside	</a:t>
            </a:r>
          </a:p>
          <a:p>
            <a:pPr lvl="1"/>
            <a:r>
              <a:rPr lang="en-US" dirty="0" smtClean="0"/>
              <a:t>All your company secrets are on your </a:t>
            </a:r>
            <a:r>
              <a:rPr lang="en-US" i="1" dirty="0" smtClean="0"/>
              <a:t>employee’s</a:t>
            </a:r>
            <a:r>
              <a:rPr lang="en-US" dirty="0" smtClean="0"/>
              <a:t> device</a:t>
            </a:r>
          </a:p>
          <a:p>
            <a:pPr lvl="1"/>
            <a:r>
              <a:rPr lang="en-US" dirty="0" smtClean="0"/>
              <a:t>Employee privacy clashes with technology</a:t>
            </a:r>
          </a:p>
          <a:p>
            <a:pPr lvl="1"/>
            <a:r>
              <a:rPr lang="en-US" dirty="0" smtClean="0"/>
              <a:t>It’s all about security</a:t>
            </a:r>
          </a:p>
          <a:p>
            <a:r>
              <a:rPr lang="en-US" dirty="0" smtClean="0"/>
              <a:t>Flexible solutions</a:t>
            </a:r>
          </a:p>
          <a:p>
            <a:pPr lvl="1"/>
            <a:r>
              <a:rPr lang="en-US" dirty="0" smtClean="0"/>
              <a:t>No “one size fits all” policy</a:t>
            </a:r>
          </a:p>
          <a:p>
            <a:pPr lvl="1"/>
            <a:r>
              <a:rPr lang="en-US" dirty="0" smtClean="0"/>
              <a:t>Combination of technology and policy fixes</a:t>
            </a:r>
          </a:p>
          <a:p>
            <a:pPr lvl="1"/>
            <a:endParaRPr lang="en-US" dirty="0"/>
          </a:p>
        </p:txBody>
      </p:sp>
    </p:spTree>
    <p:extLst>
      <p:ext uri="{BB962C8B-B14F-4D97-AF65-F5344CB8AC3E}">
        <p14:creationId xmlns:p14="http://schemas.microsoft.com/office/powerpoint/2010/main" val="23624999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World of BYOD</a:t>
            </a:r>
          </a:p>
        </p:txBody>
      </p:sp>
      <p:sp>
        <p:nvSpPr>
          <p:cNvPr id="3" name="Slide Number Placeholder 2"/>
          <p:cNvSpPr>
            <a:spLocks noGrp="1"/>
          </p:cNvSpPr>
          <p:nvPr>
            <p:ph type="sldNum" sz="quarter" idx="12"/>
          </p:nvPr>
        </p:nvSpPr>
        <p:spPr/>
        <p:txBody>
          <a:bodyPr/>
          <a:lstStyle/>
          <a:p>
            <a:fld id="{CBFBB720-E58A-45D5-AE1C-BA0659D9669A}" type="slidenum">
              <a:rPr lang="en-US" smtClean="0"/>
              <a:pPr/>
              <a:t>35</a:t>
            </a:fld>
            <a:endParaRPr lang="en-US"/>
          </a:p>
        </p:txBody>
      </p:sp>
      <p:sp>
        <p:nvSpPr>
          <p:cNvPr id="4" name="Content Placeholder 3"/>
          <p:cNvSpPr>
            <a:spLocks noGrp="1"/>
          </p:cNvSpPr>
          <p:nvPr>
            <p:ph sz="quarter" idx="1"/>
          </p:nvPr>
        </p:nvSpPr>
        <p:spPr/>
        <p:txBody>
          <a:bodyPr/>
          <a:lstStyle/>
          <a:p>
            <a:r>
              <a:rPr lang="en-US" dirty="0" smtClean="0"/>
              <a:t>Technology fixes constantly changing, but right now, consider programs that “split” memory into “work” and “play” sides</a:t>
            </a:r>
          </a:p>
          <a:p>
            <a:r>
              <a:rPr lang="en-US" dirty="0" smtClean="0"/>
              <a:t>Policies will play a key role in BYOD</a:t>
            </a:r>
          </a:p>
          <a:p>
            <a:pPr lvl="1"/>
            <a:r>
              <a:rPr lang="en-US" dirty="0" smtClean="0"/>
              <a:t>Who owns what information on the device?</a:t>
            </a:r>
          </a:p>
          <a:p>
            <a:pPr lvl="1"/>
            <a:r>
              <a:rPr lang="en-US" dirty="0" smtClean="0"/>
              <a:t>What rights does the employer have over the phone?</a:t>
            </a:r>
          </a:p>
          <a:p>
            <a:pPr lvl="1"/>
            <a:r>
              <a:rPr lang="en-US" dirty="0" smtClean="0"/>
              <a:t>Who pays for what?</a:t>
            </a:r>
          </a:p>
          <a:p>
            <a:pPr lvl="1"/>
            <a:r>
              <a:rPr lang="en-US" dirty="0" smtClean="0"/>
              <a:t>What is the protocol when the employee leaves?</a:t>
            </a:r>
          </a:p>
          <a:p>
            <a:pPr marL="274320" lvl="1" indent="0">
              <a:buNone/>
            </a:pPr>
            <a:endParaRPr lang="en-US" dirty="0" smtClean="0"/>
          </a:p>
          <a:p>
            <a:pPr marL="274320" lvl="1" indent="0">
              <a:buNone/>
            </a:pPr>
            <a:endParaRPr lang="en-US" dirty="0"/>
          </a:p>
          <a:p>
            <a:pPr marL="274320" lvl="1" indent="0">
              <a:buNone/>
            </a:pPr>
            <a:endParaRPr lang="en-US" dirty="0"/>
          </a:p>
        </p:txBody>
      </p:sp>
      <p:pic>
        <p:nvPicPr>
          <p:cNvPr id="5"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16270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36</a:t>
            </a:fld>
            <a:endParaRPr lang="en-US"/>
          </a:p>
        </p:txBody>
      </p:sp>
      <p:sp>
        <p:nvSpPr>
          <p:cNvPr id="2" name="Title 1"/>
          <p:cNvSpPr>
            <a:spLocks noGrp="1"/>
          </p:cNvSpPr>
          <p:nvPr>
            <p:ph type="ctrTitle"/>
          </p:nvPr>
        </p:nvSpPr>
        <p:spPr/>
        <p:txBody>
          <a:bodyPr>
            <a:normAutofit/>
          </a:bodyPr>
          <a:lstStyle/>
          <a:p>
            <a:pPr algn="ctr"/>
            <a:r>
              <a:rPr lang="en-US" dirty="0" smtClean="0"/>
              <a:t>The FMLA:  What’s Old is New Again—and Still Costly</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3861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i="1" dirty="0" smtClean="0"/>
              <a:t>Dollar v. </a:t>
            </a:r>
            <a:r>
              <a:rPr lang="en-US" i="1" dirty="0" err="1" smtClean="0"/>
              <a:t>Smithway</a:t>
            </a:r>
            <a:r>
              <a:rPr lang="en-US" i="1" dirty="0" smtClean="0"/>
              <a:t> Motor Xpress, Inc.</a:t>
            </a:r>
            <a:endParaRPr lang="en-US" i="1" dirty="0"/>
          </a:p>
        </p:txBody>
      </p:sp>
      <p:sp>
        <p:nvSpPr>
          <p:cNvPr id="4" name="Slide Number Placeholder 3"/>
          <p:cNvSpPr>
            <a:spLocks noGrp="1"/>
          </p:cNvSpPr>
          <p:nvPr>
            <p:ph type="sldNum" sz="quarter" idx="12"/>
          </p:nvPr>
        </p:nvSpPr>
        <p:spPr/>
        <p:txBody>
          <a:bodyPr/>
          <a:lstStyle/>
          <a:p>
            <a:fld id="{CBFBB720-E58A-45D5-AE1C-BA0659D9669A}" type="slidenum">
              <a:rPr lang="en-US" smtClean="0"/>
              <a:pPr/>
              <a:t>37</a:t>
            </a:fld>
            <a:endParaRPr lang="en-US"/>
          </a:p>
        </p:txBody>
      </p:sp>
      <p:sp>
        <p:nvSpPr>
          <p:cNvPr id="3" name="Content Placeholder 2"/>
          <p:cNvSpPr>
            <a:spLocks noGrp="1"/>
          </p:cNvSpPr>
          <p:nvPr>
            <p:ph sz="quarter" idx="1"/>
          </p:nvPr>
        </p:nvSpPr>
        <p:spPr/>
        <p:txBody>
          <a:bodyPr>
            <a:normAutofit lnSpcReduction="10000"/>
          </a:bodyPr>
          <a:lstStyle/>
          <a:p>
            <a:r>
              <a:rPr lang="en-US" dirty="0" smtClean="0"/>
              <a:t>Basic facts</a:t>
            </a:r>
          </a:p>
          <a:p>
            <a:pPr lvl="1"/>
            <a:r>
              <a:rPr lang="en-US" dirty="0" smtClean="0"/>
              <a:t>Ms. Dollar was a “driver manager”</a:t>
            </a:r>
          </a:p>
          <a:p>
            <a:pPr lvl="1"/>
            <a:r>
              <a:rPr lang="en-US" dirty="0" smtClean="0"/>
              <a:t>Good performance, but spotty attendance</a:t>
            </a:r>
          </a:p>
          <a:p>
            <a:pPr lvl="1"/>
            <a:r>
              <a:rPr lang="en-US" dirty="0" smtClean="0"/>
              <a:t>Attendance noted on her performance reviews</a:t>
            </a:r>
          </a:p>
          <a:p>
            <a:pPr lvl="1"/>
            <a:r>
              <a:rPr lang="en-US" dirty="0" smtClean="0"/>
              <a:t>In June 2007 (the wheels of justice grind slowly—</a:t>
            </a:r>
            <a:r>
              <a:rPr lang="en-US" i="1" dirty="0" smtClean="0"/>
              <a:t>ed</a:t>
            </a:r>
            <a:r>
              <a:rPr lang="en-US" dirty="0" smtClean="0"/>
              <a:t>.), Ms. Dollar has a bout of severe depression</a:t>
            </a:r>
          </a:p>
          <a:p>
            <a:pPr lvl="2"/>
            <a:r>
              <a:rPr lang="en-US" dirty="0" smtClean="0"/>
              <a:t>Goes to emergency room, then mental health center</a:t>
            </a:r>
          </a:p>
          <a:p>
            <a:pPr lvl="2"/>
            <a:r>
              <a:rPr lang="en-US" dirty="0" smtClean="0"/>
              <a:t>Prescribed meds., and time off from work</a:t>
            </a:r>
          </a:p>
          <a:p>
            <a:pPr lvl="1"/>
            <a:r>
              <a:rPr lang="en-US" dirty="0" smtClean="0"/>
              <a:t>That kicks off a series of time off requests that keep getting extended as a result of doctor’s notes</a:t>
            </a:r>
          </a:p>
          <a:p>
            <a:pPr lvl="2"/>
            <a:r>
              <a:rPr lang="en-US" dirty="0" smtClean="0"/>
              <a:t>Doctor says “stay out until July 9”</a:t>
            </a:r>
          </a:p>
          <a:p>
            <a:pPr lvl="2"/>
            <a:r>
              <a:rPr lang="en-US" dirty="0" smtClean="0"/>
              <a:t>Company says “be back here by July 3 or no job”</a:t>
            </a:r>
          </a:p>
        </p:txBody>
      </p:sp>
      <p:pic>
        <p:nvPicPr>
          <p:cNvPr id="7"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49385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Dollar v. </a:t>
            </a:r>
            <a:r>
              <a:rPr lang="en-US" i="1" dirty="0" err="1"/>
              <a:t>Smithway</a:t>
            </a:r>
            <a:r>
              <a:rPr lang="en-US" i="1" dirty="0"/>
              <a:t> Motor Xpress, Inc.</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38</a:t>
            </a:fld>
            <a:endParaRPr lang="en-US"/>
          </a:p>
        </p:txBody>
      </p:sp>
      <p:sp>
        <p:nvSpPr>
          <p:cNvPr id="4" name="Content Placeholder 3"/>
          <p:cNvSpPr>
            <a:spLocks noGrp="1"/>
          </p:cNvSpPr>
          <p:nvPr>
            <p:ph sz="quarter" idx="1"/>
          </p:nvPr>
        </p:nvSpPr>
        <p:spPr/>
        <p:txBody>
          <a:bodyPr/>
          <a:lstStyle/>
          <a:p>
            <a:r>
              <a:rPr lang="en-US" dirty="0" smtClean="0"/>
              <a:t>Company terminates</a:t>
            </a:r>
          </a:p>
          <a:p>
            <a:r>
              <a:rPr lang="en-US" dirty="0" smtClean="0"/>
              <a:t>Ms. Dollar sues under the FMLA</a:t>
            </a:r>
          </a:p>
          <a:p>
            <a:r>
              <a:rPr lang="en-US" dirty="0" smtClean="0"/>
              <a:t>Company defense: She never asked for FMLA leave</a:t>
            </a:r>
          </a:p>
          <a:p>
            <a:r>
              <a:rPr lang="en-US" i="1" dirty="0" smtClean="0"/>
              <a:t>HELD:  </a:t>
            </a:r>
            <a:r>
              <a:rPr lang="en-US" dirty="0" smtClean="0"/>
              <a:t>An employee’s repeated, conspicuous, and documented assertion of the need for leave due to a medical condition is sufficient notice to trigger the employer’s obligation to designate time off as FMLA-qualifying</a:t>
            </a:r>
          </a:p>
          <a:p>
            <a:pPr marL="0" indent="0">
              <a:buNone/>
            </a:pPr>
            <a:endParaRPr lang="en-US" dirty="0"/>
          </a:p>
          <a:p>
            <a:pPr marL="0" indent="0">
              <a:buNone/>
            </a:pPr>
            <a:endParaRPr lang="en-US" dirty="0" smtClean="0"/>
          </a:p>
        </p:txBody>
      </p:sp>
      <p:pic>
        <p:nvPicPr>
          <p:cNvPr id="5"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274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39</a:t>
            </a:fld>
            <a:endParaRPr lang="en-US"/>
          </a:p>
        </p:txBody>
      </p:sp>
      <p:sp>
        <p:nvSpPr>
          <p:cNvPr id="2" name="Title 1"/>
          <p:cNvSpPr>
            <a:spLocks noGrp="1"/>
          </p:cNvSpPr>
          <p:nvPr>
            <p:ph type="ctrTitle"/>
          </p:nvPr>
        </p:nvSpPr>
        <p:spPr/>
        <p:txBody>
          <a:bodyPr>
            <a:normAutofit fontScale="90000"/>
          </a:bodyPr>
          <a:lstStyle/>
          <a:p>
            <a:pPr algn="ctr"/>
            <a:r>
              <a:rPr lang="en-US" dirty="0" smtClean="0"/>
              <a:t>Criminal Background Checks:  What’s Old is New Again—and Still Costly</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146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EEOC by the Numbers</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4</a:t>
            </a:fld>
            <a:endParaRPr lang="en-US"/>
          </a:p>
        </p:txBody>
      </p:sp>
      <p:sp>
        <p:nvSpPr>
          <p:cNvPr id="4" name="Content Placeholder 3"/>
          <p:cNvSpPr>
            <a:spLocks noGrp="1"/>
          </p:cNvSpPr>
          <p:nvPr>
            <p:ph sz="quarter" idx="1"/>
          </p:nvPr>
        </p:nvSpPr>
        <p:spPr/>
        <p:txBody>
          <a:bodyPr/>
          <a:lstStyle/>
          <a:p>
            <a:r>
              <a:rPr lang="en-US" dirty="0" smtClean="0"/>
              <a:t>99,412 total charges</a:t>
            </a:r>
          </a:p>
          <a:p>
            <a:pPr lvl="1"/>
            <a:r>
              <a:rPr lang="en-US" dirty="0" smtClean="0"/>
              <a:t>About even with last year…which happened to be a record</a:t>
            </a:r>
          </a:p>
          <a:p>
            <a:pPr lvl="1"/>
            <a:endParaRPr lang="en-US" dirty="0"/>
          </a:p>
          <a:p>
            <a:r>
              <a:rPr lang="en-US" dirty="0" smtClean="0"/>
              <a:t>Retaliation charges led the way—again</a:t>
            </a:r>
          </a:p>
          <a:p>
            <a:pPr lvl="1"/>
            <a:r>
              <a:rPr lang="en-US" dirty="0" smtClean="0"/>
              <a:t>37,836—about 38% of all charges</a:t>
            </a:r>
          </a:p>
          <a:p>
            <a:pPr lvl="1"/>
            <a:r>
              <a:rPr lang="en-US" dirty="0" smtClean="0"/>
              <a:t>#1 since 2009</a:t>
            </a:r>
          </a:p>
          <a:p>
            <a:pPr lvl="1"/>
            <a:endParaRPr lang="en-US" dirty="0"/>
          </a:p>
          <a:p>
            <a:r>
              <a:rPr lang="en-US" dirty="0" smtClean="0"/>
              <a:t>Race</a:t>
            </a:r>
          </a:p>
          <a:p>
            <a:pPr lvl="1"/>
            <a:r>
              <a:rPr lang="en-US" dirty="0" smtClean="0"/>
              <a:t>33.7%</a:t>
            </a:r>
          </a:p>
          <a:p>
            <a:endParaRPr lang="en-US" dirty="0" smtClean="0"/>
          </a:p>
        </p:txBody>
      </p:sp>
    </p:spTree>
    <p:extLst>
      <p:ext uri="{BB962C8B-B14F-4D97-AF65-F5344CB8AC3E}">
        <p14:creationId xmlns:p14="http://schemas.microsoft.com/office/powerpoint/2010/main" val="1294385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pPr algn="ctr"/>
            <a:r>
              <a:rPr lang="en-US" dirty="0" smtClean="0"/>
              <a:t>The EEOC’s View on </a:t>
            </a:r>
            <a:br>
              <a:rPr lang="en-US" dirty="0" smtClean="0"/>
            </a:br>
            <a:r>
              <a:rPr lang="en-US" dirty="0" smtClean="0"/>
              <a:t>Criminal Background Checks</a:t>
            </a:r>
            <a:endParaRPr lang="en-US" dirty="0"/>
          </a:p>
        </p:txBody>
      </p:sp>
      <p:sp>
        <p:nvSpPr>
          <p:cNvPr id="4" name="Slide Number Placeholder 3"/>
          <p:cNvSpPr>
            <a:spLocks noGrp="1"/>
          </p:cNvSpPr>
          <p:nvPr>
            <p:ph type="sldNum" sz="quarter" idx="12"/>
          </p:nvPr>
        </p:nvSpPr>
        <p:spPr/>
        <p:txBody>
          <a:bodyPr/>
          <a:lstStyle/>
          <a:p>
            <a:fld id="{CBFBB720-E58A-45D5-AE1C-BA0659D9669A}" type="slidenum">
              <a:rPr lang="en-US" smtClean="0"/>
              <a:pPr/>
              <a:t>40</a:t>
            </a:fld>
            <a:endParaRPr lang="en-US"/>
          </a:p>
        </p:txBody>
      </p:sp>
      <p:sp>
        <p:nvSpPr>
          <p:cNvPr id="3" name="Content Placeholder 2"/>
          <p:cNvSpPr>
            <a:spLocks noGrp="1"/>
          </p:cNvSpPr>
          <p:nvPr>
            <p:ph sz="quarter" idx="1"/>
          </p:nvPr>
        </p:nvSpPr>
        <p:spPr/>
        <p:txBody>
          <a:bodyPr>
            <a:normAutofit/>
          </a:bodyPr>
          <a:lstStyle/>
          <a:p>
            <a:r>
              <a:rPr lang="en-US" dirty="0" smtClean="0"/>
              <a:t>Earlier this year, EEOC issued updated enforcement guidance</a:t>
            </a:r>
          </a:p>
          <a:p>
            <a:pPr lvl="1"/>
            <a:r>
              <a:rPr lang="en-US" dirty="0" smtClean="0"/>
              <a:t>First update in 22 years</a:t>
            </a:r>
          </a:p>
          <a:p>
            <a:r>
              <a:rPr lang="en-US" dirty="0" smtClean="0"/>
              <a:t>Cited several trends</a:t>
            </a:r>
          </a:p>
          <a:p>
            <a:pPr lvl="1"/>
            <a:r>
              <a:rPr lang="en-US" dirty="0" smtClean="0"/>
              <a:t>Significant increase in percentage of Americans who had “a brush with the law”</a:t>
            </a:r>
          </a:p>
          <a:p>
            <a:pPr lvl="2"/>
            <a:r>
              <a:rPr lang="en-US" dirty="0" smtClean="0"/>
              <a:t>1991: 1.8% had served jail time</a:t>
            </a:r>
          </a:p>
          <a:p>
            <a:pPr lvl="2"/>
            <a:r>
              <a:rPr lang="en-US" dirty="0" smtClean="0"/>
              <a:t>At present rates, 6.6% of all Americans will serve jail time </a:t>
            </a:r>
          </a:p>
          <a:p>
            <a:r>
              <a:rPr lang="en-US" dirty="0" smtClean="0"/>
              <a:t>Significant race disparities</a:t>
            </a:r>
          </a:p>
          <a:p>
            <a:pPr lvl="1"/>
            <a:r>
              <a:rPr lang="en-US" dirty="0" smtClean="0"/>
              <a:t>1 in 17 white men; 1 in 6 Hispanic men; 1 in 3 African American men</a:t>
            </a:r>
            <a:endParaRPr lang="en-US" dirty="0"/>
          </a:p>
        </p:txBody>
      </p:sp>
    </p:spTree>
    <p:extLst>
      <p:ext uri="{BB962C8B-B14F-4D97-AF65-F5344CB8AC3E}">
        <p14:creationId xmlns:p14="http://schemas.microsoft.com/office/powerpoint/2010/main" val="24535010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a:t>The EEOC’s View on </a:t>
            </a:r>
            <a:br>
              <a:rPr lang="en-US" dirty="0"/>
            </a:br>
            <a:r>
              <a:rPr lang="en-US" dirty="0"/>
              <a:t>Criminal Background Checks</a:t>
            </a:r>
          </a:p>
        </p:txBody>
      </p:sp>
      <p:sp>
        <p:nvSpPr>
          <p:cNvPr id="3" name="Slide Number Placeholder 2"/>
          <p:cNvSpPr>
            <a:spLocks noGrp="1"/>
          </p:cNvSpPr>
          <p:nvPr>
            <p:ph type="sldNum" sz="quarter" idx="12"/>
          </p:nvPr>
        </p:nvSpPr>
        <p:spPr/>
        <p:txBody>
          <a:bodyPr/>
          <a:lstStyle/>
          <a:p>
            <a:fld id="{CBFBB720-E58A-45D5-AE1C-BA0659D9669A}" type="slidenum">
              <a:rPr lang="en-US" smtClean="0"/>
              <a:pPr/>
              <a:t>41</a:t>
            </a:fld>
            <a:endParaRPr lang="en-US"/>
          </a:p>
        </p:txBody>
      </p:sp>
      <p:sp>
        <p:nvSpPr>
          <p:cNvPr id="4" name="Content Placeholder 3"/>
          <p:cNvSpPr>
            <a:spLocks noGrp="1"/>
          </p:cNvSpPr>
          <p:nvPr>
            <p:ph sz="quarter" idx="1"/>
          </p:nvPr>
        </p:nvSpPr>
        <p:spPr/>
        <p:txBody>
          <a:bodyPr/>
          <a:lstStyle/>
          <a:p>
            <a:r>
              <a:rPr lang="en-US" dirty="0" smtClean="0"/>
              <a:t>Prevalence of background checks has jumped</a:t>
            </a:r>
          </a:p>
          <a:p>
            <a:pPr lvl="1"/>
            <a:r>
              <a:rPr lang="en-US" dirty="0" smtClean="0"/>
              <a:t>73% of employers perform checks </a:t>
            </a:r>
            <a:r>
              <a:rPr lang="en-US" i="1" dirty="0" smtClean="0"/>
              <a:t>on all job candidates</a:t>
            </a:r>
            <a:endParaRPr lang="en-US" dirty="0" smtClean="0"/>
          </a:p>
          <a:p>
            <a:pPr lvl="1"/>
            <a:r>
              <a:rPr lang="en-US" dirty="0" smtClean="0"/>
              <a:t>9% do selective checks</a:t>
            </a:r>
          </a:p>
          <a:p>
            <a:pPr lvl="1"/>
            <a:r>
              <a:rPr lang="en-US" dirty="0" smtClean="0"/>
              <a:t>Only 7% do not do any check at all</a:t>
            </a:r>
          </a:p>
          <a:p>
            <a:pPr lvl="1"/>
            <a:r>
              <a:rPr lang="en-US" dirty="0" smtClean="0"/>
              <a:t>(No idea what the other 11% are doing)</a:t>
            </a:r>
          </a:p>
          <a:p>
            <a:r>
              <a:rPr lang="en-US" dirty="0" smtClean="0"/>
              <a:t>Disparate “Impact” vs. Disparate “Treatment”</a:t>
            </a:r>
          </a:p>
          <a:p>
            <a:endParaRPr lang="en-US" dirty="0"/>
          </a:p>
          <a:p>
            <a:endParaRPr lang="en-US" dirty="0" smtClean="0"/>
          </a:p>
          <a:p>
            <a:pPr marL="0" indent="0">
              <a:buNone/>
            </a:pPr>
            <a:endParaRPr lang="en-US" dirty="0"/>
          </a:p>
          <a:p>
            <a:pPr marL="0" indent="0">
              <a:buNone/>
            </a:pPr>
            <a:endParaRPr lang="en-US" dirty="0" smtClean="0"/>
          </a:p>
        </p:txBody>
      </p:sp>
      <p:pic>
        <p:nvPicPr>
          <p:cNvPr id="5"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47277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a:t>The EEOC’s View on </a:t>
            </a:r>
            <a:br>
              <a:rPr lang="en-US" dirty="0"/>
            </a:br>
            <a:r>
              <a:rPr lang="en-US" dirty="0"/>
              <a:t>Criminal Background Checks</a:t>
            </a:r>
          </a:p>
        </p:txBody>
      </p:sp>
      <p:sp>
        <p:nvSpPr>
          <p:cNvPr id="3" name="Slide Number Placeholder 2"/>
          <p:cNvSpPr>
            <a:spLocks noGrp="1"/>
          </p:cNvSpPr>
          <p:nvPr>
            <p:ph type="sldNum" sz="quarter" idx="12"/>
          </p:nvPr>
        </p:nvSpPr>
        <p:spPr/>
        <p:txBody>
          <a:bodyPr/>
          <a:lstStyle/>
          <a:p>
            <a:fld id="{CBFBB720-E58A-45D5-AE1C-BA0659D9669A}" type="slidenum">
              <a:rPr lang="en-US" smtClean="0"/>
              <a:pPr/>
              <a:t>42</a:t>
            </a:fld>
            <a:endParaRPr lang="en-US"/>
          </a:p>
        </p:txBody>
      </p:sp>
      <p:sp>
        <p:nvSpPr>
          <p:cNvPr id="4" name="Content Placeholder 3"/>
          <p:cNvSpPr>
            <a:spLocks noGrp="1"/>
          </p:cNvSpPr>
          <p:nvPr>
            <p:ph sz="quarter" idx="1"/>
          </p:nvPr>
        </p:nvSpPr>
        <p:spPr/>
        <p:txBody>
          <a:bodyPr/>
          <a:lstStyle/>
          <a:p>
            <a:r>
              <a:rPr lang="en-US" dirty="0"/>
              <a:t>As with many employment laws, the key is to be “fact specific,” not “one size fits all”</a:t>
            </a:r>
          </a:p>
          <a:p>
            <a:pPr lvl="1"/>
            <a:r>
              <a:rPr lang="en-US" dirty="0" smtClean="0"/>
              <a:t>Compare the nature of the job to the nature of the offense</a:t>
            </a:r>
          </a:p>
          <a:p>
            <a:pPr lvl="1"/>
            <a:r>
              <a:rPr lang="en-US" dirty="0" smtClean="0"/>
              <a:t>When did the offense occur</a:t>
            </a:r>
          </a:p>
          <a:p>
            <a:pPr lvl="1"/>
            <a:r>
              <a:rPr lang="en-US" dirty="0" smtClean="0"/>
              <a:t>Were  there extenuating circumstances to consider</a:t>
            </a:r>
          </a:p>
          <a:p>
            <a:r>
              <a:rPr lang="en-US" dirty="0" smtClean="0"/>
              <a:t>Other steps</a:t>
            </a:r>
          </a:p>
          <a:p>
            <a:pPr lvl="1"/>
            <a:r>
              <a:rPr lang="en-US" dirty="0" smtClean="0"/>
              <a:t>IGNORE ARREST RECORDS!!!</a:t>
            </a:r>
          </a:p>
          <a:p>
            <a:pPr lvl="1"/>
            <a:r>
              <a:rPr lang="en-US" dirty="0" smtClean="0"/>
              <a:t>Perform check late in the hiring process</a:t>
            </a:r>
          </a:p>
          <a:p>
            <a:pPr lvl="2"/>
            <a:r>
              <a:rPr lang="en-US" dirty="0" smtClean="0"/>
              <a:t>Eliminates perception that criminal background is an initial screen</a:t>
            </a:r>
          </a:p>
          <a:p>
            <a:pPr lvl="1"/>
            <a:r>
              <a:rPr lang="en-US" dirty="0" smtClean="0"/>
              <a:t>Keep it all job-related</a:t>
            </a:r>
            <a:endParaRPr lang="en-US" dirty="0"/>
          </a:p>
        </p:txBody>
      </p:sp>
    </p:spTree>
    <p:extLst>
      <p:ext uri="{BB962C8B-B14F-4D97-AF65-F5344CB8AC3E}">
        <p14:creationId xmlns:p14="http://schemas.microsoft.com/office/powerpoint/2010/main" val="11866844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are you starting to see a trend here?</a:t>
            </a:r>
          </a:p>
        </p:txBody>
      </p:sp>
      <p:sp>
        <p:nvSpPr>
          <p:cNvPr id="4" name="Slide Number Placeholder 3"/>
          <p:cNvSpPr>
            <a:spLocks noGrp="1"/>
          </p:cNvSpPr>
          <p:nvPr>
            <p:ph type="sldNum" sz="quarter" idx="12"/>
          </p:nvPr>
        </p:nvSpPr>
        <p:spPr/>
        <p:txBody>
          <a:bodyPr/>
          <a:lstStyle/>
          <a:p>
            <a:fld id="{CBFBB720-E58A-45D5-AE1C-BA0659D9669A}" type="slidenum">
              <a:rPr lang="en-US" smtClean="0"/>
              <a:pPr/>
              <a:t>43</a:t>
            </a:fld>
            <a:endParaRPr lang="en-US"/>
          </a:p>
        </p:txBody>
      </p:sp>
      <p:sp>
        <p:nvSpPr>
          <p:cNvPr id="2" name="Title 1"/>
          <p:cNvSpPr>
            <a:spLocks noGrp="1"/>
          </p:cNvSpPr>
          <p:nvPr>
            <p:ph type="ctrTitle"/>
          </p:nvPr>
        </p:nvSpPr>
        <p:spPr/>
        <p:txBody>
          <a:bodyPr>
            <a:normAutofit/>
          </a:bodyPr>
          <a:lstStyle/>
          <a:p>
            <a:pPr algn="ctr"/>
            <a:r>
              <a:rPr lang="en-US" dirty="0" smtClean="0"/>
              <a:t>The ADA:  What’s Old is New Again—and Still Costly</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31465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McMillian v. City of New York</a:t>
            </a:r>
            <a:endParaRPr lang="en-US" i="1" dirty="0"/>
          </a:p>
        </p:txBody>
      </p:sp>
      <p:sp>
        <p:nvSpPr>
          <p:cNvPr id="4" name="Slide Number Placeholder 3"/>
          <p:cNvSpPr>
            <a:spLocks noGrp="1"/>
          </p:cNvSpPr>
          <p:nvPr>
            <p:ph type="sldNum" sz="quarter" idx="12"/>
          </p:nvPr>
        </p:nvSpPr>
        <p:spPr/>
        <p:txBody>
          <a:bodyPr/>
          <a:lstStyle/>
          <a:p>
            <a:fld id="{CBFBB720-E58A-45D5-AE1C-BA0659D9669A}" type="slidenum">
              <a:rPr lang="en-US" smtClean="0"/>
              <a:pPr/>
              <a:t>44</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McMillian was a case worker for the City of New York’s Human Resources Administration</a:t>
            </a:r>
          </a:p>
          <a:p>
            <a:pPr lvl="1"/>
            <a:r>
              <a:rPr lang="en-US" dirty="0" smtClean="0"/>
              <a:t>(Ironic, isn’t it?—</a:t>
            </a:r>
            <a:r>
              <a:rPr lang="en-US" i="1" dirty="0" smtClean="0"/>
              <a:t>ed.</a:t>
            </a:r>
            <a:r>
              <a:rPr lang="en-US" dirty="0" smtClean="0"/>
              <a:t>)</a:t>
            </a:r>
          </a:p>
          <a:p>
            <a:pPr lvl="1"/>
            <a:r>
              <a:rPr lang="en-US" dirty="0" smtClean="0"/>
              <a:t>Has schizophrenia, controlled by medication</a:t>
            </a:r>
          </a:p>
          <a:p>
            <a:r>
              <a:rPr lang="en-US" dirty="0" smtClean="0"/>
              <a:t>HRA has flex-time policy regarding work hours</a:t>
            </a:r>
          </a:p>
          <a:p>
            <a:pPr lvl="1"/>
            <a:r>
              <a:rPr lang="en-US" dirty="0" smtClean="0"/>
              <a:t>Can arrive anywhere within a 1 hour window</a:t>
            </a:r>
          </a:p>
          <a:p>
            <a:pPr lvl="1"/>
            <a:r>
              <a:rPr lang="en-US" dirty="0" smtClean="0"/>
              <a:t>Can leave anywhere within a 1 hour window</a:t>
            </a:r>
          </a:p>
          <a:p>
            <a:pPr lvl="1"/>
            <a:r>
              <a:rPr lang="en-US" dirty="0" smtClean="0"/>
              <a:t>Expected to work approximately 35 hours/week</a:t>
            </a:r>
          </a:p>
          <a:p>
            <a:r>
              <a:rPr lang="en-US" dirty="0" smtClean="0"/>
              <a:t>Despite policy, McMillian often arrives late</a:t>
            </a:r>
          </a:p>
          <a:p>
            <a:pPr lvl="1"/>
            <a:r>
              <a:rPr lang="en-US" dirty="0" smtClean="0"/>
              <a:t>Tolerated for a number of years, but eventually supervisors begin to tighten up on arrival time</a:t>
            </a:r>
          </a:p>
          <a:p>
            <a:pPr lvl="1"/>
            <a:r>
              <a:rPr lang="en-US" dirty="0" smtClean="0"/>
              <a:t>McMillian asks for a formal accommodation for later start time, which the employer refuses</a:t>
            </a:r>
          </a:p>
        </p:txBody>
      </p:sp>
    </p:spTree>
    <p:extLst>
      <p:ext uri="{BB962C8B-B14F-4D97-AF65-F5344CB8AC3E}">
        <p14:creationId xmlns:p14="http://schemas.microsoft.com/office/powerpoint/2010/main" val="35196059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McMillian v. City of New York</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45</a:t>
            </a:fld>
            <a:endParaRPr lang="en-US"/>
          </a:p>
        </p:txBody>
      </p:sp>
      <p:sp>
        <p:nvSpPr>
          <p:cNvPr id="4" name="Content Placeholder 3"/>
          <p:cNvSpPr>
            <a:spLocks noGrp="1"/>
          </p:cNvSpPr>
          <p:nvPr>
            <p:ph sz="quarter" idx="1"/>
          </p:nvPr>
        </p:nvSpPr>
        <p:spPr/>
        <p:txBody>
          <a:bodyPr/>
          <a:lstStyle/>
          <a:p>
            <a:r>
              <a:rPr lang="en-US" i="1" dirty="0" smtClean="0"/>
              <a:t>Held:</a:t>
            </a:r>
            <a:r>
              <a:rPr lang="en-US" dirty="0" smtClean="0"/>
              <a:t> Physical presence at or by a specific time is NOT, as a matter of law, an essential function of all employment</a:t>
            </a:r>
          </a:p>
          <a:p>
            <a:pPr lvl="1"/>
            <a:r>
              <a:rPr lang="en-US" i="1" dirty="0" smtClean="0"/>
              <a:t>While a court will give considerable deference to an employer’s determination as to what functions are essential, there are a number of factors that will influence the court’s ultimate determination</a:t>
            </a:r>
          </a:p>
          <a:p>
            <a:pPr lvl="1"/>
            <a:r>
              <a:rPr lang="en-US" dirty="0" smtClean="0"/>
              <a:t>HRA’s flexible arrival policy cast doubt on whether “regular” arrival time was an essential function</a:t>
            </a:r>
          </a:p>
          <a:p>
            <a:r>
              <a:rPr lang="en-US" dirty="0" smtClean="0"/>
              <a:t>But rigid inflexibility won’t save you, either—just ask Verizon and AT&amp;T</a:t>
            </a:r>
            <a:endParaRPr lang="en-US" dirty="0"/>
          </a:p>
        </p:txBody>
      </p:sp>
    </p:spTree>
    <p:extLst>
      <p:ext uri="{BB962C8B-B14F-4D97-AF65-F5344CB8AC3E}">
        <p14:creationId xmlns:p14="http://schemas.microsoft.com/office/powerpoint/2010/main" val="28807566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8001000" cy="1752600"/>
          </a:xfrm>
        </p:spPr>
        <p:txBody>
          <a:bodyPr>
            <a:normAutofit/>
          </a:bodyPr>
          <a:lstStyle/>
          <a:p>
            <a:r>
              <a:rPr lang="en-US" dirty="0" smtClean="0"/>
              <a:t>Seriously, people.  There’s a trend here</a:t>
            </a:r>
          </a:p>
        </p:txBody>
      </p:sp>
      <p:sp>
        <p:nvSpPr>
          <p:cNvPr id="4" name="Slide Number Placeholder 3"/>
          <p:cNvSpPr>
            <a:spLocks noGrp="1"/>
          </p:cNvSpPr>
          <p:nvPr>
            <p:ph type="sldNum" sz="quarter" idx="12"/>
          </p:nvPr>
        </p:nvSpPr>
        <p:spPr/>
        <p:txBody>
          <a:bodyPr/>
          <a:lstStyle/>
          <a:p>
            <a:fld id="{CBFBB720-E58A-45D5-AE1C-BA0659D9669A}" type="slidenum">
              <a:rPr lang="en-US" smtClean="0"/>
              <a:pPr/>
              <a:t>46</a:t>
            </a:fld>
            <a:endParaRPr lang="en-US"/>
          </a:p>
        </p:txBody>
      </p:sp>
      <p:sp>
        <p:nvSpPr>
          <p:cNvPr id="2" name="Title 1"/>
          <p:cNvSpPr>
            <a:spLocks noGrp="1"/>
          </p:cNvSpPr>
          <p:nvPr>
            <p:ph type="ctrTitle"/>
          </p:nvPr>
        </p:nvSpPr>
        <p:spPr/>
        <p:txBody>
          <a:bodyPr>
            <a:normAutofit fontScale="90000"/>
          </a:bodyPr>
          <a:lstStyle/>
          <a:p>
            <a:pPr algn="ctr"/>
            <a:r>
              <a:rPr lang="en-US" dirty="0" smtClean="0"/>
              <a:t>Our Friend the FLSA:  What’s Old is New Again—and Still Costly</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4864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9343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Old Friend the FLSA</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47</a:t>
            </a:fld>
            <a:endParaRPr lang="en-US"/>
          </a:p>
        </p:txBody>
      </p:sp>
      <p:sp>
        <p:nvSpPr>
          <p:cNvPr id="4" name="Content Placeholder 3"/>
          <p:cNvSpPr>
            <a:spLocks noGrp="1"/>
          </p:cNvSpPr>
          <p:nvPr>
            <p:ph sz="quarter" idx="1"/>
          </p:nvPr>
        </p:nvSpPr>
        <p:spPr/>
        <p:txBody>
          <a:bodyPr/>
          <a:lstStyle/>
          <a:p>
            <a:r>
              <a:rPr lang="en-US" dirty="0" smtClean="0"/>
              <a:t>The Fair Labor Standards Act </a:t>
            </a:r>
            <a:r>
              <a:rPr lang="en-US" u="sng" dirty="0" smtClean="0"/>
              <a:t>of 1938</a:t>
            </a:r>
            <a:endParaRPr lang="en-US" dirty="0" smtClean="0"/>
          </a:p>
          <a:p>
            <a:pPr lvl="1"/>
            <a:r>
              <a:rPr lang="en-US" dirty="0" smtClean="0"/>
              <a:t>Yes, folks, it’s the FLSA’s 75</a:t>
            </a:r>
            <a:r>
              <a:rPr lang="en-US" baseline="30000" dirty="0" smtClean="0"/>
              <a:t>th</a:t>
            </a:r>
            <a:r>
              <a:rPr lang="en-US" dirty="0" smtClean="0"/>
              <a:t> anniversary!</a:t>
            </a:r>
          </a:p>
          <a:p>
            <a:r>
              <a:rPr lang="en-US" dirty="0" smtClean="0"/>
              <a:t>You would think we would have it all figured out by now, but…</a:t>
            </a:r>
          </a:p>
          <a:p>
            <a:pPr lvl="1"/>
            <a:r>
              <a:rPr lang="en-US" dirty="0" smtClean="0"/>
              <a:t>A record high7,764 FLSA cases were filed in the past 12 months</a:t>
            </a:r>
          </a:p>
          <a:p>
            <a:pPr lvl="2"/>
            <a:r>
              <a:rPr lang="en-US" dirty="0" smtClean="0"/>
              <a:t>10% increase over 2011</a:t>
            </a:r>
          </a:p>
          <a:p>
            <a:pPr lvl="2"/>
            <a:r>
              <a:rPr lang="en-US" dirty="0" smtClean="0"/>
              <a:t>46% increase since 2008</a:t>
            </a:r>
          </a:p>
          <a:p>
            <a:pPr lvl="2"/>
            <a:endParaRPr lang="en-US" dirty="0"/>
          </a:p>
          <a:p>
            <a:pPr lvl="2"/>
            <a:endParaRPr lang="en-US" dirty="0" smtClean="0"/>
          </a:p>
          <a:p>
            <a:pPr marL="594360" lvl="2" indent="0">
              <a:buNone/>
            </a:pPr>
            <a:endParaRPr lang="en-US" dirty="0" smtClean="0"/>
          </a:p>
        </p:txBody>
      </p:sp>
      <p:pic>
        <p:nvPicPr>
          <p:cNvPr id="5"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00987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Old Friend the FLSA</a:t>
            </a:r>
          </a:p>
        </p:txBody>
      </p:sp>
      <p:sp>
        <p:nvSpPr>
          <p:cNvPr id="3" name="Slide Number Placeholder 2"/>
          <p:cNvSpPr>
            <a:spLocks noGrp="1"/>
          </p:cNvSpPr>
          <p:nvPr>
            <p:ph type="sldNum" sz="quarter" idx="12"/>
          </p:nvPr>
        </p:nvSpPr>
        <p:spPr/>
        <p:txBody>
          <a:bodyPr/>
          <a:lstStyle/>
          <a:p>
            <a:fld id="{CBFBB720-E58A-45D5-AE1C-BA0659D9669A}" type="slidenum">
              <a:rPr lang="en-US" smtClean="0"/>
              <a:pPr/>
              <a:t>48</a:t>
            </a:fld>
            <a:endParaRPr lang="en-US"/>
          </a:p>
        </p:txBody>
      </p:sp>
      <p:sp>
        <p:nvSpPr>
          <p:cNvPr id="4" name="Content Placeholder 3"/>
          <p:cNvSpPr>
            <a:spLocks noGrp="1"/>
          </p:cNvSpPr>
          <p:nvPr>
            <p:ph sz="quarter" idx="1"/>
          </p:nvPr>
        </p:nvSpPr>
        <p:spPr/>
        <p:txBody>
          <a:bodyPr/>
          <a:lstStyle/>
          <a:p>
            <a:r>
              <a:rPr lang="en-US" dirty="0"/>
              <a:t>Most litigated issues</a:t>
            </a:r>
          </a:p>
          <a:p>
            <a:pPr lvl="1"/>
            <a:r>
              <a:rPr lang="en-US" dirty="0"/>
              <a:t>“Work” performed off the </a:t>
            </a:r>
            <a:r>
              <a:rPr lang="en-US" dirty="0" smtClean="0"/>
              <a:t>clock</a:t>
            </a:r>
          </a:p>
          <a:p>
            <a:pPr lvl="2"/>
            <a:r>
              <a:rPr lang="en-US" dirty="0" smtClean="0"/>
              <a:t>Gen-</a:t>
            </a:r>
            <a:r>
              <a:rPr lang="en-US" dirty="0" err="1" smtClean="0"/>
              <a:t>X’ers</a:t>
            </a:r>
            <a:r>
              <a:rPr lang="en-US" dirty="0" smtClean="0"/>
              <a:t> and </a:t>
            </a:r>
            <a:r>
              <a:rPr lang="en-US" dirty="0" err="1" smtClean="0"/>
              <a:t>Millennials</a:t>
            </a:r>
            <a:r>
              <a:rPr lang="en-US" dirty="0" smtClean="0"/>
              <a:t> and work/life balance</a:t>
            </a:r>
          </a:p>
          <a:p>
            <a:pPr lvl="2"/>
            <a:r>
              <a:rPr lang="en-US" dirty="0" smtClean="0"/>
              <a:t>Technology</a:t>
            </a:r>
          </a:p>
          <a:p>
            <a:pPr lvl="1"/>
            <a:r>
              <a:rPr lang="en-US" dirty="0" smtClean="0"/>
              <a:t>Misclassifications</a:t>
            </a:r>
          </a:p>
          <a:p>
            <a:pPr lvl="2"/>
            <a:r>
              <a:rPr lang="en-US" dirty="0" smtClean="0"/>
              <a:t>Exempt vs. non-exempt</a:t>
            </a:r>
          </a:p>
          <a:p>
            <a:pPr lvl="2"/>
            <a:r>
              <a:rPr lang="en-US" dirty="0" smtClean="0"/>
              <a:t>Employee vs. contractor</a:t>
            </a:r>
          </a:p>
          <a:p>
            <a:pPr lvl="1"/>
            <a:r>
              <a:rPr lang="en-US" dirty="0" smtClean="0"/>
              <a:t>OT pay miscalculations</a:t>
            </a:r>
            <a:endParaRPr lang="en-US" dirty="0"/>
          </a:p>
          <a:p>
            <a:pPr lvl="1"/>
            <a:endParaRPr lang="en-US" dirty="0" smtClean="0"/>
          </a:p>
          <a:p>
            <a:pPr lvl="1"/>
            <a:endParaRPr lang="en-US" dirty="0"/>
          </a:p>
          <a:p>
            <a:pPr marL="274320" lvl="1" indent="0">
              <a:buNone/>
            </a:pPr>
            <a:endParaRPr lang="en-US" dirty="0"/>
          </a:p>
        </p:txBody>
      </p:sp>
      <p:pic>
        <p:nvPicPr>
          <p:cNvPr id="5"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2440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FLSA: New Spins on Old Issues</a:t>
            </a:r>
            <a:endParaRPr lang="en-US" dirty="0"/>
          </a:p>
        </p:txBody>
      </p:sp>
      <p:sp>
        <p:nvSpPr>
          <p:cNvPr id="4" name="Slide Number Placeholder 3"/>
          <p:cNvSpPr>
            <a:spLocks noGrp="1"/>
          </p:cNvSpPr>
          <p:nvPr>
            <p:ph type="sldNum" sz="quarter" idx="12"/>
          </p:nvPr>
        </p:nvSpPr>
        <p:spPr/>
        <p:txBody>
          <a:bodyPr/>
          <a:lstStyle/>
          <a:p>
            <a:fld id="{CBFBB720-E58A-45D5-AE1C-BA0659D9669A}" type="slidenum">
              <a:rPr lang="en-US" smtClean="0"/>
              <a:pPr/>
              <a:t>49</a:t>
            </a:fld>
            <a:endParaRPr lang="en-US"/>
          </a:p>
        </p:txBody>
      </p:sp>
      <p:sp>
        <p:nvSpPr>
          <p:cNvPr id="3" name="Content Placeholder 2"/>
          <p:cNvSpPr>
            <a:spLocks noGrp="1"/>
          </p:cNvSpPr>
          <p:nvPr>
            <p:ph sz="quarter" idx="1"/>
          </p:nvPr>
        </p:nvSpPr>
        <p:spPr/>
        <p:txBody>
          <a:bodyPr>
            <a:normAutofit lnSpcReduction="10000"/>
          </a:bodyPr>
          <a:lstStyle/>
          <a:p>
            <a:r>
              <a:rPr lang="en-US" dirty="0" smtClean="0"/>
              <a:t>What is “work?”</a:t>
            </a:r>
          </a:p>
          <a:p>
            <a:pPr lvl="1"/>
            <a:r>
              <a:rPr lang="en-US" dirty="0" smtClean="0"/>
              <a:t>The first work activity of the day starts a “continuous workday,” which is compensable </a:t>
            </a:r>
            <a:r>
              <a:rPr lang="en-US" i="1" dirty="0" smtClean="0"/>
              <a:t>but for</a:t>
            </a:r>
            <a:r>
              <a:rPr lang="en-US" dirty="0" smtClean="0"/>
              <a:t> appropriate breaks of sufficient duration</a:t>
            </a:r>
          </a:p>
          <a:p>
            <a:pPr lvl="2"/>
            <a:r>
              <a:rPr lang="en-US" dirty="0" smtClean="0"/>
              <a:t>At least 20 minutes</a:t>
            </a:r>
          </a:p>
          <a:p>
            <a:pPr lvl="2"/>
            <a:r>
              <a:rPr lang="en-US" dirty="0" smtClean="0"/>
              <a:t>Web surfing is the new smoke break</a:t>
            </a:r>
          </a:p>
          <a:p>
            <a:pPr lvl="1"/>
            <a:r>
              <a:rPr lang="en-US" dirty="0" smtClean="0"/>
              <a:t>Preliminary and </a:t>
            </a:r>
            <a:r>
              <a:rPr lang="en-US" dirty="0" err="1" smtClean="0"/>
              <a:t>postliminary</a:t>
            </a:r>
            <a:r>
              <a:rPr lang="en-US" dirty="0" smtClean="0"/>
              <a:t> work</a:t>
            </a:r>
          </a:p>
          <a:p>
            <a:pPr lvl="1"/>
            <a:r>
              <a:rPr lang="en-US" dirty="0" smtClean="0"/>
              <a:t>In the age of smartphones, the lines are blurring</a:t>
            </a:r>
          </a:p>
          <a:p>
            <a:pPr lvl="1"/>
            <a:r>
              <a:rPr lang="en-US" dirty="0" smtClean="0"/>
              <a:t>Need for—you guessed it—policies</a:t>
            </a:r>
          </a:p>
          <a:p>
            <a:pPr lvl="2"/>
            <a:r>
              <a:rPr lang="en-US" dirty="0" smtClean="0"/>
              <a:t>No work unless it is during designated work hours</a:t>
            </a:r>
          </a:p>
          <a:p>
            <a:pPr lvl="2"/>
            <a:r>
              <a:rPr lang="en-US" dirty="0" smtClean="0"/>
              <a:t>Supervisors need to curb the need to contact off hours</a:t>
            </a:r>
          </a:p>
          <a:p>
            <a:pPr lvl="2"/>
            <a:r>
              <a:rPr lang="en-US" dirty="0" smtClean="0"/>
              <a:t>Detailed log of “off hours” work</a:t>
            </a:r>
          </a:p>
        </p:txBody>
      </p:sp>
      <p:pic>
        <p:nvPicPr>
          <p:cNvPr id="7"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EEOC by the Numbers</a:t>
            </a:r>
          </a:p>
        </p:txBody>
      </p:sp>
      <p:sp>
        <p:nvSpPr>
          <p:cNvPr id="3" name="Slide Number Placeholder 2"/>
          <p:cNvSpPr>
            <a:spLocks noGrp="1"/>
          </p:cNvSpPr>
          <p:nvPr>
            <p:ph type="sldNum" sz="quarter" idx="12"/>
          </p:nvPr>
        </p:nvSpPr>
        <p:spPr/>
        <p:txBody>
          <a:bodyPr/>
          <a:lstStyle/>
          <a:p>
            <a:fld id="{CBFBB720-E58A-45D5-AE1C-BA0659D9669A}" type="slidenum">
              <a:rPr lang="en-US" smtClean="0"/>
              <a:pPr/>
              <a:t>5</a:t>
            </a:fld>
            <a:endParaRPr lang="en-US"/>
          </a:p>
        </p:txBody>
      </p:sp>
      <p:sp>
        <p:nvSpPr>
          <p:cNvPr id="4" name="Content Placeholder 3"/>
          <p:cNvSpPr>
            <a:spLocks noGrp="1"/>
          </p:cNvSpPr>
          <p:nvPr>
            <p:ph sz="quarter" idx="1"/>
          </p:nvPr>
        </p:nvSpPr>
        <p:spPr/>
        <p:txBody>
          <a:bodyPr/>
          <a:lstStyle/>
          <a:p>
            <a:r>
              <a:rPr lang="en-US" dirty="0" smtClean="0"/>
              <a:t>Sex</a:t>
            </a:r>
          </a:p>
          <a:p>
            <a:pPr lvl="1"/>
            <a:r>
              <a:rPr lang="en-US" dirty="0" smtClean="0"/>
              <a:t>30.5%</a:t>
            </a:r>
          </a:p>
          <a:p>
            <a:pPr lvl="1"/>
            <a:endParaRPr lang="en-US" dirty="0" smtClean="0"/>
          </a:p>
          <a:p>
            <a:r>
              <a:rPr lang="en-US" dirty="0" smtClean="0"/>
              <a:t>National Origin</a:t>
            </a:r>
          </a:p>
          <a:p>
            <a:pPr lvl="1"/>
            <a:r>
              <a:rPr lang="en-US" dirty="0" smtClean="0"/>
              <a:t>10.9%</a:t>
            </a:r>
          </a:p>
          <a:p>
            <a:pPr marL="274320" lvl="1" indent="0">
              <a:buNone/>
            </a:pPr>
            <a:endParaRPr lang="en-US" dirty="0"/>
          </a:p>
          <a:p>
            <a:r>
              <a:rPr lang="en-US" dirty="0" smtClean="0"/>
              <a:t>Religion</a:t>
            </a:r>
          </a:p>
          <a:p>
            <a:pPr lvl="1"/>
            <a:r>
              <a:rPr lang="en-US" dirty="0" smtClean="0"/>
              <a:t>3.8%</a:t>
            </a:r>
            <a:endParaRPr lang="en-US" dirty="0"/>
          </a:p>
        </p:txBody>
      </p:sp>
    </p:spTree>
    <p:extLst>
      <p:ext uri="{BB962C8B-B14F-4D97-AF65-F5344CB8AC3E}">
        <p14:creationId xmlns:p14="http://schemas.microsoft.com/office/powerpoint/2010/main" val="39211767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Steps to Combat FLSA Claims</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50</a:t>
            </a:fld>
            <a:endParaRPr lang="en-US"/>
          </a:p>
        </p:txBody>
      </p:sp>
      <p:sp>
        <p:nvSpPr>
          <p:cNvPr id="4" name="Content Placeholder 3"/>
          <p:cNvSpPr>
            <a:spLocks noGrp="1"/>
          </p:cNvSpPr>
          <p:nvPr>
            <p:ph sz="quarter" idx="1"/>
          </p:nvPr>
        </p:nvSpPr>
        <p:spPr/>
        <p:txBody>
          <a:bodyPr/>
          <a:lstStyle/>
          <a:p>
            <a:r>
              <a:rPr lang="en-US" dirty="0" smtClean="0"/>
              <a:t>Regular review of actual employee functions</a:t>
            </a:r>
          </a:p>
          <a:p>
            <a:pPr lvl="1"/>
            <a:r>
              <a:rPr lang="en-US" dirty="0" smtClean="0"/>
              <a:t>Annual or bi-annual review of job descriptions </a:t>
            </a:r>
          </a:p>
          <a:p>
            <a:pPr lvl="1"/>
            <a:r>
              <a:rPr lang="en-US" dirty="0" smtClean="0"/>
              <a:t>Include the specific employee in the review</a:t>
            </a:r>
          </a:p>
          <a:p>
            <a:r>
              <a:rPr lang="en-US" dirty="0" smtClean="0"/>
              <a:t>Clear definitions of “work time”</a:t>
            </a:r>
          </a:p>
          <a:p>
            <a:r>
              <a:rPr lang="en-US" dirty="0" smtClean="0"/>
              <a:t>Supervisor training is key</a:t>
            </a:r>
          </a:p>
          <a:p>
            <a:pPr lvl="1"/>
            <a:r>
              <a:rPr lang="en-US" dirty="0" smtClean="0"/>
              <a:t>No off hours contact with non-exempt employees unless absolutely vital</a:t>
            </a:r>
          </a:p>
          <a:p>
            <a:pPr lvl="1"/>
            <a:r>
              <a:rPr lang="en-US" dirty="0" smtClean="0"/>
              <a:t>Controlling preliminary and </a:t>
            </a:r>
            <a:r>
              <a:rPr lang="en-US" dirty="0" err="1" smtClean="0"/>
              <a:t>postliminary</a:t>
            </a:r>
            <a:r>
              <a:rPr lang="en-US" dirty="0" smtClean="0"/>
              <a:t> work issues</a:t>
            </a:r>
          </a:p>
          <a:p>
            <a:r>
              <a:rPr lang="en-US" dirty="0" smtClean="0"/>
              <a:t>Pay for “off hours” work, but then discipline for violation of company policy</a:t>
            </a:r>
            <a:endParaRPr lang="en-US" dirty="0"/>
          </a:p>
        </p:txBody>
      </p:sp>
    </p:spTree>
    <p:extLst>
      <p:ext uri="{BB962C8B-B14F-4D97-AF65-F5344CB8AC3E}">
        <p14:creationId xmlns:p14="http://schemas.microsoft.com/office/powerpoint/2010/main" val="11676573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No, not </a:t>
            </a:r>
            <a:r>
              <a:rPr lang="en-US" dirty="0" err="1" smtClean="0"/>
              <a:t>twerk</a:t>
            </a:r>
            <a:r>
              <a:rPr lang="en-US" dirty="0" smtClean="0"/>
              <a:t>.  </a:t>
            </a:r>
            <a:r>
              <a:rPr lang="en-US" dirty="0" err="1" smtClean="0"/>
              <a:t>Tawk</a:t>
            </a:r>
            <a:r>
              <a:rPr lang="en-US" dirty="0" smtClean="0"/>
              <a:t>.</a:t>
            </a:r>
          </a:p>
        </p:txBody>
      </p:sp>
      <p:sp>
        <p:nvSpPr>
          <p:cNvPr id="4" name="Slide Number Placeholder 3"/>
          <p:cNvSpPr>
            <a:spLocks noGrp="1"/>
          </p:cNvSpPr>
          <p:nvPr>
            <p:ph type="sldNum" sz="quarter" idx="12"/>
          </p:nvPr>
        </p:nvSpPr>
        <p:spPr/>
        <p:txBody>
          <a:bodyPr/>
          <a:lstStyle/>
          <a:p>
            <a:fld id="{CBFBB720-E58A-45D5-AE1C-BA0659D9669A}" type="slidenum">
              <a:rPr lang="en-US" smtClean="0"/>
              <a:pPr/>
              <a:t>51</a:t>
            </a:fld>
            <a:endParaRPr lang="en-US"/>
          </a:p>
        </p:txBody>
      </p:sp>
      <p:sp>
        <p:nvSpPr>
          <p:cNvPr id="2" name="Title 1"/>
          <p:cNvSpPr>
            <a:spLocks noGrp="1"/>
          </p:cNvSpPr>
          <p:nvPr>
            <p:ph type="ctrTitle"/>
          </p:nvPr>
        </p:nvSpPr>
        <p:spPr/>
        <p:txBody>
          <a:bodyPr>
            <a:normAutofit/>
          </a:bodyPr>
          <a:lstStyle/>
          <a:p>
            <a:pPr algn="ctr"/>
            <a:r>
              <a:rPr lang="en-US" dirty="0" smtClean="0"/>
              <a:t>Independent Contractors:</a:t>
            </a:r>
            <a:br>
              <a:rPr lang="en-US" dirty="0" smtClean="0"/>
            </a:br>
            <a:r>
              <a:rPr lang="en-US" dirty="0" smtClean="0"/>
              <a:t>Can We </a:t>
            </a:r>
            <a:r>
              <a:rPr lang="en-US" dirty="0" err="1" smtClean="0"/>
              <a:t>Tawk</a:t>
            </a:r>
            <a:r>
              <a:rPr lang="en-US" dirty="0" smtClean="0"/>
              <a:t>?</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4102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48687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sz="4000" dirty="0" smtClean="0"/>
              <a:t>Independent Contractors-Best Practices</a:t>
            </a:r>
            <a:endParaRPr lang="en-US" sz="4000" dirty="0"/>
          </a:p>
        </p:txBody>
      </p:sp>
      <p:sp>
        <p:nvSpPr>
          <p:cNvPr id="3" name="Content Placeholder 2"/>
          <p:cNvSpPr>
            <a:spLocks noGrp="1"/>
          </p:cNvSpPr>
          <p:nvPr>
            <p:ph idx="1"/>
          </p:nvPr>
        </p:nvSpPr>
        <p:spPr/>
        <p:txBody>
          <a:bodyPr/>
          <a:lstStyle/>
          <a:p>
            <a:r>
              <a:rPr lang="en-US" sz="2000" dirty="0" smtClean="0"/>
              <a:t>Know both federal and state laws pertaining to Independent Contractors </a:t>
            </a:r>
            <a:r>
              <a:rPr lang="en-US" sz="2000" i="1" dirty="0" smtClean="0"/>
              <a:t>cold</a:t>
            </a:r>
          </a:p>
          <a:p>
            <a:r>
              <a:rPr lang="en-US" sz="2000" dirty="0" smtClean="0"/>
              <a:t>Only retain IC’s registered with the state</a:t>
            </a:r>
          </a:p>
          <a:p>
            <a:r>
              <a:rPr lang="en-US" sz="2000" dirty="0" smtClean="0"/>
              <a:t>Hire companies, not individuals, whenever possible</a:t>
            </a:r>
          </a:p>
          <a:p>
            <a:r>
              <a:rPr lang="en-US" sz="2000" dirty="0" smtClean="0"/>
              <a:t>Collect indicia of stand-alone business</a:t>
            </a:r>
          </a:p>
          <a:p>
            <a:pPr lvl="2"/>
            <a:r>
              <a:rPr lang="en-US" dirty="0" smtClean="0"/>
              <a:t>Business card</a:t>
            </a:r>
          </a:p>
          <a:p>
            <a:pPr lvl="2"/>
            <a:r>
              <a:rPr lang="en-US" dirty="0" smtClean="0"/>
              <a:t>Company letterhead</a:t>
            </a:r>
          </a:p>
          <a:p>
            <a:pPr lvl="2"/>
            <a:r>
              <a:rPr lang="en-US" dirty="0" smtClean="0"/>
              <a:t>Brochures</a:t>
            </a:r>
          </a:p>
          <a:p>
            <a:r>
              <a:rPr lang="en-US" sz="2000" dirty="0" smtClean="0"/>
              <a:t>Encourage IC’s to engage in other work</a:t>
            </a:r>
          </a:p>
          <a:p>
            <a:pPr lvl="1"/>
            <a:r>
              <a:rPr lang="en-US" sz="2000" dirty="0" smtClean="0"/>
              <a:t>Do not schedule for 40+hours/week if you can help it</a:t>
            </a:r>
          </a:p>
          <a:p>
            <a:pPr lvl="1"/>
            <a:r>
              <a:rPr lang="en-US" sz="2000" dirty="0" smtClean="0"/>
              <a:t>Require verification that IC worked on other projects during their time with you</a:t>
            </a:r>
          </a:p>
          <a:p>
            <a:endParaRPr lang="en-US" dirty="0"/>
          </a:p>
        </p:txBody>
      </p:sp>
    </p:spTree>
    <p:extLst>
      <p:ext uri="{BB962C8B-B14F-4D97-AF65-F5344CB8AC3E}">
        <p14:creationId xmlns:p14="http://schemas.microsoft.com/office/powerpoint/2010/main" val="2152932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Independent Contractors-Best Practices</a:t>
            </a:r>
            <a:endParaRPr lang="en-US" sz="4000" dirty="0"/>
          </a:p>
        </p:txBody>
      </p:sp>
      <p:sp>
        <p:nvSpPr>
          <p:cNvPr id="3" name="Content Placeholder 2"/>
          <p:cNvSpPr>
            <a:spLocks noGrp="1"/>
          </p:cNvSpPr>
          <p:nvPr>
            <p:ph idx="1"/>
          </p:nvPr>
        </p:nvSpPr>
        <p:spPr/>
        <p:txBody>
          <a:bodyPr/>
          <a:lstStyle/>
          <a:p>
            <a:r>
              <a:rPr lang="en-US" sz="2000" i="1" dirty="0" smtClean="0"/>
              <a:t>Always, always, always</a:t>
            </a:r>
            <a:r>
              <a:rPr lang="en-US" sz="2000" dirty="0" smtClean="0"/>
              <a:t> have a contract with an IC</a:t>
            </a:r>
          </a:p>
          <a:p>
            <a:r>
              <a:rPr lang="en-US" sz="2000" dirty="0" smtClean="0"/>
              <a:t>Retain IC services for a particular project or a specified period of time</a:t>
            </a:r>
          </a:p>
          <a:p>
            <a:pPr lvl="1"/>
            <a:r>
              <a:rPr lang="en-US" sz="2000" dirty="0" smtClean="0"/>
              <a:t>When that time is up, they are </a:t>
            </a:r>
            <a:r>
              <a:rPr lang="en-US" sz="2000" i="1" dirty="0" smtClean="0"/>
              <a:t>gone</a:t>
            </a:r>
            <a:r>
              <a:rPr lang="en-US" sz="2000" dirty="0" smtClean="0"/>
              <a:t>—or they’re employees</a:t>
            </a:r>
          </a:p>
          <a:p>
            <a:r>
              <a:rPr lang="en-US" sz="2000" dirty="0" smtClean="0"/>
              <a:t>“Unique” billing/invoicing</a:t>
            </a:r>
          </a:p>
          <a:p>
            <a:r>
              <a:rPr lang="en-US" sz="2000" dirty="0" smtClean="0"/>
              <a:t>No employee benefits.  EVER.</a:t>
            </a:r>
          </a:p>
          <a:p>
            <a:r>
              <a:rPr lang="en-US" sz="2000" dirty="0" smtClean="0"/>
              <a:t>Do not require regular attendance at work site unless it is absolutely necessary</a:t>
            </a:r>
          </a:p>
          <a:p>
            <a:r>
              <a:rPr lang="en-US" sz="2000" dirty="0" smtClean="0"/>
              <a:t>Minimize restrictive covenants to the greatest extent practicable</a:t>
            </a:r>
          </a:p>
          <a:p>
            <a:r>
              <a:rPr lang="en-US" sz="2000" dirty="0" smtClean="0"/>
              <a:t>Do not pay IC’s out of employee payroll</a:t>
            </a:r>
          </a:p>
          <a:p>
            <a:endParaRPr lang="en-US" dirty="0" smtClean="0"/>
          </a:p>
          <a:p>
            <a:pPr marL="0" indent="0">
              <a:buNone/>
            </a:pPr>
            <a:endParaRPr lang="en-US" dirty="0"/>
          </a:p>
          <a:p>
            <a:pPr marL="0" indent="0">
              <a:buNone/>
            </a:pPr>
            <a:endParaRPr lang="en-US" dirty="0"/>
          </a:p>
        </p:txBody>
      </p:sp>
      <p:pic>
        <p:nvPicPr>
          <p:cNvPr id="4"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2010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John p. </a:t>
            </a:r>
            <a:r>
              <a:rPr lang="en-US" dirty="0" err="1"/>
              <a:t>quirke</a:t>
            </a:r>
            <a:r>
              <a:rPr lang="en-US" dirty="0"/>
              <a:t>, </a:t>
            </a:r>
            <a:r>
              <a:rPr lang="en-US" dirty="0" err="1"/>
              <a:t>esq.</a:t>
            </a:r>
            <a:endParaRPr lang="en-US" dirty="0"/>
          </a:p>
          <a:p>
            <a:endParaRPr lang="en-US" dirty="0"/>
          </a:p>
          <a:p>
            <a:r>
              <a:rPr lang="en-US" dirty="0">
                <a:hlinkClick r:id="rId2"/>
              </a:rPr>
              <a:t>JQUIRKE@SORINRAND.COM</a:t>
            </a:r>
            <a:endParaRPr lang="en-US" dirty="0"/>
          </a:p>
          <a:p>
            <a:r>
              <a:rPr lang="en-US"/>
              <a:t>732-839-0400</a:t>
            </a:r>
          </a:p>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54</a:t>
            </a:fld>
            <a:endParaRPr lang="en-US"/>
          </a:p>
        </p:txBody>
      </p:sp>
      <p:sp>
        <p:nvSpPr>
          <p:cNvPr id="2" name="Title 1"/>
          <p:cNvSpPr>
            <a:spLocks noGrp="1"/>
          </p:cNvSpPr>
          <p:nvPr>
            <p:ph type="ctrTitle"/>
          </p:nvPr>
        </p:nvSpPr>
        <p:spPr/>
        <p:txBody>
          <a:bodyPr>
            <a:normAutofit/>
          </a:bodyPr>
          <a:lstStyle/>
          <a:p>
            <a:pPr algn="ctr"/>
            <a:r>
              <a:rPr lang="en-US" dirty="0" smtClean="0"/>
              <a:t>QUESTIONS?</a:t>
            </a:r>
            <a:endParaRPr lang="en-US" dirty="0"/>
          </a:p>
        </p:txBody>
      </p:sp>
      <p:pic>
        <p:nvPicPr>
          <p:cNvPr id="1026" name="Picture 1" descr="Description: Description: sr-logo_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3944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John p. </a:t>
            </a:r>
            <a:r>
              <a:rPr lang="en-US" dirty="0" err="1" smtClean="0"/>
              <a:t>quirke</a:t>
            </a:r>
            <a:r>
              <a:rPr lang="en-US" dirty="0" smtClean="0"/>
              <a:t>, </a:t>
            </a:r>
            <a:r>
              <a:rPr lang="en-US" dirty="0" err="1" smtClean="0"/>
              <a:t>esq.</a:t>
            </a:r>
            <a:endParaRPr lang="en-US" dirty="0" smtClean="0"/>
          </a:p>
          <a:p>
            <a:endParaRPr lang="en-US" dirty="0"/>
          </a:p>
          <a:p>
            <a:r>
              <a:rPr lang="en-US" dirty="0" smtClean="0">
                <a:hlinkClick r:id="rId2"/>
              </a:rPr>
              <a:t>JQUIRKE@SORINRAND.COM</a:t>
            </a:r>
            <a:endParaRPr lang="en-US" dirty="0" smtClean="0"/>
          </a:p>
          <a:p>
            <a:r>
              <a:rPr lang="en-US" dirty="0" smtClean="0"/>
              <a:t>732-839-0400</a:t>
            </a:r>
            <a:endParaRPr lang="en-US" dirty="0"/>
          </a:p>
          <a:p>
            <a:endParaRPr lang="en-US" dirty="0" smtClean="0"/>
          </a:p>
        </p:txBody>
      </p:sp>
      <p:sp>
        <p:nvSpPr>
          <p:cNvPr id="4" name="Slide Number Placeholder 3"/>
          <p:cNvSpPr>
            <a:spLocks noGrp="1"/>
          </p:cNvSpPr>
          <p:nvPr>
            <p:ph type="sldNum" sz="quarter" idx="12"/>
          </p:nvPr>
        </p:nvSpPr>
        <p:spPr/>
        <p:txBody>
          <a:bodyPr/>
          <a:lstStyle/>
          <a:p>
            <a:fld id="{CBFBB720-E58A-45D5-AE1C-BA0659D9669A}" type="slidenum">
              <a:rPr lang="en-US" smtClean="0"/>
              <a:pPr/>
              <a:t>55</a:t>
            </a:fld>
            <a:endParaRPr lang="en-US"/>
          </a:p>
        </p:txBody>
      </p:sp>
      <p:sp>
        <p:nvSpPr>
          <p:cNvPr id="2" name="Title 1"/>
          <p:cNvSpPr>
            <a:spLocks noGrp="1"/>
          </p:cNvSpPr>
          <p:nvPr>
            <p:ph type="ctrTitle"/>
          </p:nvPr>
        </p:nvSpPr>
        <p:spPr/>
        <p:txBody>
          <a:bodyPr>
            <a:normAutofit/>
          </a:bodyPr>
          <a:lstStyle/>
          <a:p>
            <a:pPr algn="ctr"/>
            <a:r>
              <a:rPr lang="en-US" dirty="0" smtClean="0"/>
              <a:t>THANK YOU!!!</a:t>
            </a:r>
            <a:endParaRPr lang="en-US" dirty="0"/>
          </a:p>
        </p:txBody>
      </p:sp>
      <p:pic>
        <p:nvPicPr>
          <p:cNvPr id="1026" name="Picture 1" descr="Description: Description: sr-logo_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3944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EEOC by the Numbers</a:t>
            </a:r>
          </a:p>
        </p:txBody>
      </p:sp>
      <p:sp>
        <p:nvSpPr>
          <p:cNvPr id="3" name="Slide Number Placeholder 2"/>
          <p:cNvSpPr>
            <a:spLocks noGrp="1"/>
          </p:cNvSpPr>
          <p:nvPr>
            <p:ph type="sldNum" sz="quarter" idx="12"/>
          </p:nvPr>
        </p:nvSpPr>
        <p:spPr/>
        <p:txBody>
          <a:bodyPr/>
          <a:lstStyle/>
          <a:p>
            <a:fld id="{CBFBB720-E58A-45D5-AE1C-BA0659D9669A}" type="slidenum">
              <a:rPr lang="en-US" smtClean="0"/>
              <a:pPr/>
              <a:t>6</a:t>
            </a:fld>
            <a:endParaRPr lang="en-US"/>
          </a:p>
        </p:txBody>
      </p:sp>
      <p:sp>
        <p:nvSpPr>
          <p:cNvPr id="4" name="Content Placeholder 3"/>
          <p:cNvSpPr>
            <a:spLocks noGrp="1"/>
          </p:cNvSpPr>
          <p:nvPr>
            <p:ph sz="quarter" idx="1"/>
          </p:nvPr>
        </p:nvSpPr>
        <p:spPr/>
        <p:txBody>
          <a:bodyPr>
            <a:normAutofit lnSpcReduction="10000"/>
          </a:bodyPr>
          <a:lstStyle/>
          <a:p>
            <a:r>
              <a:rPr lang="en-US" dirty="0" smtClean="0"/>
              <a:t>Color</a:t>
            </a:r>
          </a:p>
          <a:p>
            <a:pPr lvl="1"/>
            <a:r>
              <a:rPr lang="en-US" dirty="0" smtClean="0"/>
              <a:t>2.7%</a:t>
            </a:r>
            <a:endParaRPr lang="en-US" dirty="0"/>
          </a:p>
          <a:p>
            <a:r>
              <a:rPr lang="en-US" dirty="0" smtClean="0"/>
              <a:t>Age</a:t>
            </a:r>
          </a:p>
          <a:p>
            <a:pPr lvl="1"/>
            <a:r>
              <a:rPr lang="en-US" dirty="0" smtClean="0"/>
              <a:t>23%</a:t>
            </a:r>
          </a:p>
          <a:p>
            <a:pPr lvl="1"/>
            <a:endParaRPr lang="en-US" dirty="0"/>
          </a:p>
          <a:p>
            <a:r>
              <a:rPr lang="en-US" dirty="0" smtClean="0"/>
              <a:t>Disability</a:t>
            </a:r>
          </a:p>
          <a:p>
            <a:pPr lvl="1"/>
            <a:r>
              <a:rPr lang="en-US" dirty="0" smtClean="0"/>
              <a:t>26.5%</a:t>
            </a:r>
          </a:p>
          <a:p>
            <a:pPr lvl="1"/>
            <a:r>
              <a:rPr lang="en-US" dirty="0" smtClean="0"/>
              <a:t>5 years ago, it was </a:t>
            </a:r>
            <a:r>
              <a:rPr lang="en-US" smtClean="0"/>
              <a:t>only 20.4% </a:t>
            </a:r>
            <a:r>
              <a:rPr lang="en-US" dirty="0" smtClean="0"/>
              <a:t>of </a:t>
            </a:r>
            <a:r>
              <a:rPr lang="en-US" smtClean="0"/>
              <a:t>EEOC claims</a:t>
            </a:r>
          </a:p>
          <a:p>
            <a:pPr marL="274320" lvl="1" indent="0">
              <a:buNone/>
            </a:pPr>
            <a:endParaRPr lang="en-US" dirty="0" smtClean="0"/>
          </a:p>
          <a:p>
            <a:r>
              <a:rPr lang="en-US" dirty="0" smtClean="0"/>
              <a:t>Equal Pay</a:t>
            </a:r>
          </a:p>
          <a:p>
            <a:pPr lvl="1"/>
            <a:r>
              <a:rPr lang="en-US" dirty="0" smtClean="0"/>
              <a:t>1.1%</a:t>
            </a:r>
            <a:endParaRPr lang="en-US" dirty="0"/>
          </a:p>
        </p:txBody>
      </p:sp>
    </p:spTree>
    <p:extLst>
      <p:ext uri="{BB962C8B-B14F-4D97-AF65-F5344CB8AC3E}">
        <p14:creationId xmlns:p14="http://schemas.microsoft.com/office/powerpoint/2010/main" val="2531168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I Told you so.</a:t>
            </a:r>
          </a:p>
        </p:txBody>
      </p:sp>
      <p:sp>
        <p:nvSpPr>
          <p:cNvPr id="4" name="Slide Number Placeholder 3"/>
          <p:cNvSpPr>
            <a:spLocks noGrp="1"/>
          </p:cNvSpPr>
          <p:nvPr>
            <p:ph type="sldNum" sz="quarter" idx="12"/>
          </p:nvPr>
        </p:nvSpPr>
        <p:spPr/>
        <p:txBody>
          <a:bodyPr/>
          <a:lstStyle/>
          <a:p>
            <a:fld id="{CBFBB720-E58A-45D5-AE1C-BA0659D9669A}" type="slidenum">
              <a:rPr lang="en-US" smtClean="0"/>
              <a:pPr/>
              <a:t>7</a:t>
            </a:fld>
            <a:endParaRPr lang="en-US"/>
          </a:p>
        </p:txBody>
      </p:sp>
      <p:sp>
        <p:nvSpPr>
          <p:cNvPr id="2" name="Title 1"/>
          <p:cNvSpPr>
            <a:spLocks noGrp="1"/>
          </p:cNvSpPr>
          <p:nvPr>
            <p:ph type="ctrTitle"/>
          </p:nvPr>
        </p:nvSpPr>
        <p:spPr/>
        <p:txBody>
          <a:bodyPr>
            <a:normAutofit/>
          </a:bodyPr>
          <a:lstStyle/>
          <a:p>
            <a:pPr algn="ctr"/>
            <a:r>
              <a:rPr lang="en-US" dirty="0" smtClean="0"/>
              <a:t>The Demise of DOMA</a:t>
            </a:r>
            <a:endParaRPr lang="en-US" dirty="0"/>
          </a:p>
        </p:txBody>
      </p:sp>
      <p:pic>
        <p:nvPicPr>
          <p:cNvPr id="1026" name="Picture 1" descr="Description: Description: sr-logo_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5715000"/>
            <a:ext cx="2286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394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i="1" dirty="0" smtClean="0"/>
              <a:t>WAS</a:t>
            </a:r>
            <a:r>
              <a:rPr lang="en-US" dirty="0" smtClean="0"/>
              <a:t> DOMA, ANYWAY?</a:t>
            </a:r>
            <a:endParaRPr lang="en-US"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8</a:t>
            </a:fld>
            <a:endParaRPr lang="en-US"/>
          </a:p>
        </p:txBody>
      </p:sp>
      <p:sp>
        <p:nvSpPr>
          <p:cNvPr id="4" name="Content Placeholder 3"/>
          <p:cNvSpPr>
            <a:spLocks noGrp="1"/>
          </p:cNvSpPr>
          <p:nvPr>
            <p:ph sz="quarter" idx="1"/>
          </p:nvPr>
        </p:nvSpPr>
        <p:spPr/>
        <p:txBody>
          <a:bodyPr>
            <a:normAutofit fontScale="85000" lnSpcReduction="20000"/>
          </a:bodyPr>
          <a:lstStyle/>
          <a:p>
            <a:r>
              <a:rPr lang="en-US" dirty="0" smtClean="0"/>
              <a:t>The Defense of Marriage Act</a:t>
            </a:r>
          </a:p>
          <a:p>
            <a:endParaRPr lang="en-US" dirty="0"/>
          </a:p>
          <a:p>
            <a:r>
              <a:rPr lang="en-US" dirty="0" smtClean="0"/>
              <a:t>Enacted in 1996</a:t>
            </a:r>
          </a:p>
          <a:p>
            <a:endParaRPr lang="en-US" dirty="0"/>
          </a:p>
          <a:p>
            <a:r>
              <a:rPr lang="en-US" dirty="0" smtClean="0"/>
              <a:t>Defined “marriage” strictly as a union between a man and a woman and “spouse” to only include opposite-sex partner of an individual in a recognized marriage—at least for purposes of federal law</a:t>
            </a:r>
          </a:p>
          <a:p>
            <a:endParaRPr lang="en-US" dirty="0"/>
          </a:p>
          <a:p>
            <a:r>
              <a:rPr lang="en-US" dirty="0" smtClean="0"/>
              <a:t>Affected </a:t>
            </a:r>
            <a:r>
              <a:rPr lang="en-US" dirty="0"/>
              <a:t>over 1,000 federal statutes, DOMA denied federal protection to individuals in same-sex marriages—even when those same-sex couples were married in states that recognize same-sex marriages.</a:t>
            </a:r>
          </a:p>
        </p:txBody>
      </p:sp>
    </p:spTree>
    <p:extLst>
      <p:ext uri="{BB962C8B-B14F-4D97-AF65-F5344CB8AC3E}">
        <p14:creationId xmlns:p14="http://schemas.microsoft.com/office/powerpoint/2010/main" val="9634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Windsor v. </a:t>
            </a:r>
            <a:r>
              <a:rPr lang="en-US" i="1" dirty="0" err="1" smtClean="0"/>
              <a:t>Schlain</a:t>
            </a:r>
            <a:endParaRPr lang="en-US" i="1" dirty="0"/>
          </a:p>
        </p:txBody>
      </p:sp>
      <p:sp>
        <p:nvSpPr>
          <p:cNvPr id="3" name="Slide Number Placeholder 2"/>
          <p:cNvSpPr>
            <a:spLocks noGrp="1"/>
          </p:cNvSpPr>
          <p:nvPr>
            <p:ph type="sldNum" sz="quarter" idx="12"/>
          </p:nvPr>
        </p:nvSpPr>
        <p:spPr/>
        <p:txBody>
          <a:bodyPr/>
          <a:lstStyle/>
          <a:p>
            <a:fld id="{CBFBB720-E58A-45D5-AE1C-BA0659D9669A}" type="slidenum">
              <a:rPr lang="en-US" smtClean="0"/>
              <a:pPr/>
              <a:t>9</a:t>
            </a:fld>
            <a:endParaRPr lang="en-US"/>
          </a:p>
        </p:txBody>
      </p:sp>
      <p:sp>
        <p:nvSpPr>
          <p:cNvPr id="4" name="Content Placeholder 3"/>
          <p:cNvSpPr>
            <a:spLocks noGrp="1"/>
          </p:cNvSpPr>
          <p:nvPr>
            <p:ph sz="quarter" idx="1"/>
          </p:nvPr>
        </p:nvSpPr>
        <p:spPr/>
        <p:txBody>
          <a:bodyPr/>
          <a:lstStyle/>
          <a:p>
            <a:r>
              <a:rPr lang="en-US" dirty="0" smtClean="0"/>
              <a:t>Estate law case affected by DOMA</a:t>
            </a:r>
          </a:p>
          <a:p>
            <a:r>
              <a:rPr lang="en-US" dirty="0" smtClean="0"/>
              <a:t>Supreme Court struck down section 3 of DOMA</a:t>
            </a:r>
          </a:p>
          <a:p>
            <a:pPr lvl="1"/>
            <a:r>
              <a:rPr lang="en-US" dirty="0" smtClean="0"/>
              <a:t>Could not differentiate between opposite-sex and same-sex marriages under federal law</a:t>
            </a:r>
          </a:p>
          <a:p>
            <a:pPr lvl="1"/>
            <a:r>
              <a:rPr lang="en-US" dirty="0" smtClean="0"/>
              <a:t>Marriage had to be performed in state that recognizes same-sex </a:t>
            </a:r>
            <a:r>
              <a:rPr lang="en-US" i="1" dirty="0" smtClean="0"/>
              <a:t>marriages</a:t>
            </a:r>
            <a:endParaRPr lang="en-US" dirty="0" smtClean="0"/>
          </a:p>
          <a:p>
            <a:pPr lvl="2"/>
            <a:r>
              <a:rPr lang="en-US" dirty="0" smtClean="0"/>
              <a:t>Decision does not affect civil unions </a:t>
            </a:r>
          </a:p>
          <a:p>
            <a:r>
              <a:rPr lang="en-US" dirty="0" smtClean="0"/>
              <a:t>Did </a:t>
            </a:r>
            <a:r>
              <a:rPr lang="en-US" i="1" dirty="0" smtClean="0"/>
              <a:t>not</a:t>
            </a:r>
            <a:r>
              <a:rPr lang="en-US" dirty="0" smtClean="0"/>
              <a:t> strike down section 2, which allows states to refuse to recognize same-sex marriages</a:t>
            </a:r>
          </a:p>
          <a:p>
            <a:pPr lvl="1"/>
            <a:r>
              <a:rPr lang="en-US" dirty="0" smtClean="0"/>
              <a:t>Presently, 13 states and DC recognize same-sex marriages</a:t>
            </a:r>
          </a:p>
          <a:p>
            <a:pPr lvl="2"/>
            <a:r>
              <a:rPr lang="en-US" dirty="0" smtClean="0"/>
              <a:t>PA and NJ </a:t>
            </a:r>
            <a:r>
              <a:rPr lang="en-US" i="1" dirty="0" smtClean="0"/>
              <a:t>not </a:t>
            </a:r>
            <a:r>
              <a:rPr lang="en-US" dirty="0" smtClean="0"/>
              <a:t>among them.  DE does.</a:t>
            </a:r>
            <a:endParaRPr lang="en-US" dirty="0"/>
          </a:p>
        </p:txBody>
      </p:sp>
    </p:spTree>
    <p:extLst>
      <p:ext uri="{BB962C8B-B14F-4D97-AF65-F5344CB8AC3E}">
        <p14:creationId xmlns:p14="http://schemas.microsoft.com/office/powerpoint/2010/main" val="42155653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7388</TotalTime>
  <Words>2507</Words>
  <Application>Microsoft Office PowerPoint</Application>
  <PresentationFormat>On-screen Show (4:3)</PresentationFormat>
  <Paragraphs>355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Civic</vt:lpstr>
      <vt:lpstr>The 2013 Year in Review or…</vt:lpstr>
      <vt:lpstr>There Was Something Other Than the Affordable Care Act?</vt:lpstr>
      <vt:lpstr>The EEOC by the Numbers</vt:lpstr>
      <vt:lpstr>EEOC by the Numbers</vt:lpstr>
      <vt:lpstr>EEOC by the Numbers</vt:lpstr>
      <vt:lpstr>EEOC by the Numbers</vt:lpstr>
      <vt:lpstr>The Demise of DOMA</vt:lpstr>
      <vt:lpstr>WHAT WAS DOMA, ANYWAY?</vt:lpstr>
      <vt:lpstr>Windsor v. Schlain</vt:lpstr>
      <vt:lpstr>The Demise of DOMA</vt:lpstr>
      <vt:lpstr>The Demise of DOMA</vt:lpstr>
      <vt:lpstr>The Demise of DOMA</vt:lpstr>
      <vt:lpstr>Social Media  at Work</vt:lpstr>
      <vt:lpstr>Using Social Networks to Screen Workers</vt:lpstr>
      <vt:lpstr>Potential Screening Problems </vt:lpstr>
      <vt:lpstr>Some Protective Measures</vt:lpstr>
      <vt:lpstr>What are Employers Doing About Social Networking At Work?</vt:lpstr>
      <vt:lpstr>Banning Social Networking</vt:lpstr>
      <vt:lpstr>What About Companies That AllowAccess?</vt:lpstr>
      <vt:lpstr>Some Questions to Ponder</vt:lpstr>
      <vt:lpstr>Some Questions to Ponder</vt:lpstr>
      <vt:lpstr>Steps To Take</vt:lpstr>
      <vt:lpstr>Essential Language of a (Lack of)  Privacy Policy</vt:lpstr>
      <vt:lpstr>Other Privacy Policy Considerations</vt:lpstr>
      <vt:lpstr>Elements of a Good Social Media Policy</vt:lpstr>
      <vt:lpstr>Frame the Subject</vt:lpstr>
      <vt:lpstr>Identify Legal Issues</vt:lpstr>
      <vt:lpstr>Identify Prohibited Topics</vt:lpstr>
      <vt:lpstr>Outline Social Media Best Practices</vt:lpstr>
      <vt:lpstr>Outline Social Media Best Practices</vt:lpstr>
      <vt:lpstr>Facebook-based Terminations</vt:lpstr>
      <vt:lpstr>The Last Word</vt:lpstr>
      <vt:lpstr>And, While We’re At It: BYOD</vt:lpstr>
      <vt:lpstr>The World of BYOD</vt:lpstr>
      <vt:lpstr>The World of BYOD</vt:lpstr>
      <vt:lpstr>The FMLA:  What’s Old is New Again—and Still Costly</vt:lpstr>
      <vt:lpstr>Dollar v. Smithway Motor Xpress, Inc.</vt:lpstr>
      <vt:lpstr>Dollar v. Smithway Motor Xpress, Inc.</vt:lpstr>
      <vt:lpstr>Criminal Background Checks:  What’s Old is New Again—and Still Costly</vt:lpstr>
      <vt:lpstr>The EEOC’s View on  Criminal Background Checks</vt:lpstr>
      <vt:lpstr>The EEOC’s View on  Criminal Background Checks</vt:lpstr>
      <vt:lpstr>The EEOC’s View on  Criminal Background Checks</vt:lpstr>
      <vt:lpstr>The ADA:  What’s Old is New Again—and Still Costly</vt:lpstr>
      <vt:lpstr>McMillian v. City of New York</vt:lpstr>
      <vt:lpstr>McMillian v. City of New York</vt:lpstr>
      <vt:lpstr>Our Friend the FLSA:  What’s Old is New Again—and Still Costly</vt:lpstr>
      <vt:lpstr>Our Old Friend the FLSA</vt:lpstr>
      <vt:lpstr>Our Old Friend the FLSA</vt:lpstr>
      <vt:lpstr>The FLSA: New Spins on Old Issues</vt:lpstr>
      <vt:lpstr>Proactive Steps to Combat FLSA Claims</vt:lpstr>
      <vt:lpstr>Independent Contractors: Can We Tawk?</vt:lpstr>
      <vt:lpstr>Independent Contractors-Best Practices</vt:lpstr>
      <vt:lpstr>Independent Contractors-Best Practices</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Securities Issues for Accountants</dc:title>
  <dc:creator>Brian Goldberg</dc:creator>
  <cp:lastModifiedBy>Raeann Hofkin</cp:lastModifiedBy>
  <cp:revision>120</cp:revision>
  <cp:lastPrinted>2012-10-08T19:37:23Z</cp:lastPrinted>
  <dcterms:created xsi:type="dcterms:W3CDTF">2012-09-27T17:28:46Z</dcterms:created>
  <dcterms:modified xsi:type="dcterms:W3CDTF">2013-09-18T15:59:43Z</dcterms:modified>
</cp:coreProperties>
</file>